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charts/chart1.xml" ContentType="application/vnd.openxmlformats-officedocument.drawingml.chart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charts/chart2.xml" ContentType="application/vnd.openxmlformats-officedocument.drawingml.chart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notesMasterIdLst>
    <p:notesMasterId r:id="rId16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ARR ($M)</c:v>
                </c:pt>
              </c:strCache>
            </c:strRef>
          </c:tx>
          <c:spPr>
            <a:solidFill>
              <a:srgbClr val="F2B544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000" u="none">
                    <a:solidFill>
                      <a:srgbClr val="E6EAF5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Sheet1!$A$2:$A$4</c:f>
              <c:multiLvlStrCache>
                <c:ptCount val="3"/>
                <c:lvl>
                  <c:pt idx="0">
                    <c:v>FY26</c:v>
                  </c:pt>
                  <c:pt idx="1">
                    <c:v>FY27</c:v>
                  </c:pt>
                  <c:pt idx="2">
                    <c:v>FY28</c:v>
                  </c:pt>
                </c:lvl>
              </c:multiLvlStrCache>
            </c:multiLvl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18</c:v>
                </c:pt>
                <c:pt idx="1">
                  <c:v>62</c:v>
                </c:pt>
                <c:pt idx="2">
                  <c:v>148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EBITDA ($M)</c:v>
                </c:pt>
              </c:strCache>
            </c:strRef>
          </c:tx>
          <c:spPr>
            <a:solidFill>
              <a:srgbClr val="5BC7C5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000" u="none">
                    <a:solidFill>
                      <a:srgbClr val="E6EAF5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Sheet1!$A$2:$A$4</c:f>
              <c:multiLvlStrCache>
                <c:ptCount val="3"/>
                <c:lvl>
                  <c:pt idx="0">
                    <c:v>FY26</c:v>
                  </c:pt>
                  <c:pt idx="1">
                    <c:v>FY27</c:v>
                  </c:pt>
                  <c:pt idx="2">
                    <c:v>FY28</c:v>
                  </c:pt>
                </c:lvl>
              </c:multiLvlStrCache>
            </c:multiLvl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-9</c:v>
                </c:pt>
                <c:pt idx="1">
                  <c:v>-4</c:v>
                </c:pt>
                <c:pt idx="2">
                  <c:v>22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000" u="none">
                  <a:solidFill>
                    <a:srgbClr val="E6EAF5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100" b="0" i="0" u="none" strike="noStrike">
                <a:solidFill>
                  <a:srgbClr val="E6EAF5"/>
                </a:solidFill>
                <a:latin typeface="Helvetica Neue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1E2A55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9AA4C2"/>
                </a:solidFill>
                <a:latin typeface="Consolas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solidFill>
          <a:srgbClr val="111933"/>
        </a:solidFill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1000">
              <a:solidFill>
                <a:srgbClr val="9AA4C2"/>
              </a:solidFill>
              <a:latin typeface="Helvetica Neue"/>
              <a:cs typeface="Helvetica Neue"/>
            </a:defRPr>
          </a:pPr>
          <a:endParaRPr lang="en-US"/>
        </a:p>
      </c:txPr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Use of funds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F2B544"/>
              </a:solidFill>
              <a:effectLst/>
            </c:spPr>
          </c:dPt>
          <c:dPt>
            <c:idx val="1"/>
            <c:bubble3D val="0"/>
            <c:spPr>
              <a:solidFill>
                <a:srgbClr val="5BC7C5"/>
              </a:solidFill>
              <a:effectLst/>
            </c:spPr>
          </c:dPt>
          <c:dPt>
            <c:idx val="2"/>
            <c:bubble3D val="0"/>
            <c:spPr>
              <a:solidFill>
                <a:srgbClr val="E26D8A"/>
              </a:solidFill>
              <a:effectLst/>
            </c:spPr>
          </c:dPt>
          <c:dPt>
            <c:idx val="3"/>
            <c:bubble3D val="0"/>
            <c:spPr>
              <a:solidFill>
                <a:srgbClr val="8FA1D6"/>
              </a:solidFill>
              <a:effectLst/>
            </c:spPr>
          </c:dPt>
          <c:dPt>
            <c:idx val="4"/>
            <c:bubble3D val="0"/>
            <c:spPr>
              <a:solidFill>
                <a:srgbClr val="9AA4C2"/>
              </a:solidFill>
              <a:effectLst/>
            </c:spPr>
          </c:dPt>
          <c:dLbls>
            <c:dLbl>
              <c:idx val="0"/>
              <c:numFmt formatCode="General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E6EAF5"/>
                      </a:solidFill>
                      <a:latin typeface="Helvetica Neue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numFmt formatCode="General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E6EAF5"/>
                      </a:solidFill>
                      <a:latin typeface="Helvetica Neue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numFmt formatCode="General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E6EAF5"/>
                      </a:solidFill>
                      <a:latin typeface="Helvetica Neue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3"/>
              <c:numFmt formatCode="General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E6EAF5"/>
                      </a:solidFill>
                      <a:latin typeface="Helvetica Neue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4"/>
              <c:numFmt formatCode="General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E6EAF5"/>
                      </a:solidFill>
                      <a:latin typeface="Helvetica Neue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General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Product &amp; ARIA R&amp;D</c:v>
                </c:pt>
                <c:pt idx="1">
                  <c:v>GTM (Enterprise &amp; Gov)</c:v>
                </c:pt>
                <c:pt idx="2">
                  <c:v>Sovereign infra &amp; residency</c:v>
                </c:pt>
                <c:pt idx="3">
                  <c:v>Talent &amp; leadership</c:v>
                </c:pt>
                <c:pt idx="4">
                  <c:v>Reserve / opportunistic</c:v>
                </c:pt>
              </c:strCache>
            </c:strRef>
          </c:cat>
          <c:val>
            <c:numRef>
              <c:f>Sheet1!$B$2:$B$6</c:f>
              <c:numCache>
                <c:ptCount val="5"/>
                <c:pt idx="0">
                  <c:v>32</c:v>
                </c:pt>
                <c:pt idx="1">
                  <c:v>24</c:v>
                </c:pt>
                <c:pt idx="2">
                  <c:v>12</c:v>
                </c:pt>
                <c:pt idx="3">
                  <c:v>8</c:v>
                </c:pt>
                <c:pt idx="4">
                  <c:v>4</c:v>
                </c:pt>
              </c:numCache>
            </c:numRef>
          </c:val>
        </c:ser>
        <c:firstSliceAng val="0"/>
        <c:holeSize val="62"/>
      </c:doughnutChart>
      <c:spPr>
        <a:solidFill>
          <a:srgbClr val="0A0F2C"/>
        </a:solidFill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Cover. Open with the one-line positioning: 'sovereign AI operating system for executives and governments.' Anchor on the four stats, then state the ask: $80M Series A, lead + strategic allocation open.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Founders retain 62% post-A — strategic for future rounds and government procurement comfort. 20% dilution on $80M at $400M post is in line with sovereign-AI Series A comps.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Strategy: lead prices, strategic gives sovereign distribution, co-invest gives operating support, existing gets pro-rata. Targeting 12-week close.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Sequencing is deliberate: own Kingdom and GCC first because sovereignty + Arabic are barriers nobody else can match. Broader MENA in year two, EU sovereign in year three through reference-account flywheel.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Three paths, not a single bet. Strategic acquisition is the fastest. Sovereign IPO is the largest. PIF / strategic stake is the path most aligned with Vision 2030 capital-market priorities and gives early liquidity without losing control.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Close. Restate the ask, the terms, and the next step: executive briefing plus live Digital Twin walkthrough. Hand over data-room access under NDA.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Why now: model quality, sovereignty politics, and cost pressure converging in the same 18-month window. NEXUS is the only platform built natively for all three.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Walk the moat layers. Emphasize that Arabic-native + sovereign deployment + Digital Twin graph compound: each new customer makes the next sale easier and the product harder to displace.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do not compete head-on with Palantir in the US federal market. We win where Arabic + sovereignty + executive workflow intersect — which is a $30B+ regional segment where Western suites cannot serve at all.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Pipeline as of close of last quarter. Three in production, five in contracted LOI, nine in active pilot, fourteen further qualified. Banking, retail and sovereign program are anchor verticals.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Six LOIs total: three in production, three at letter-of-intent. Combined contract value $42.9M over 2–3 years. Original signed LOIs available under NDA.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Two tiers: enterprise ($1–2M ACV) and sovereign ($3–5M ACV). 89% gross margin driven by hosted-platform model with optional in-Kingdom deployment surcharge. NRR &gt; 120% from seat expansion and ARIA agent add-ons.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Three-year plan: triple ARR each year, cross EBITDA-positive in month 30. Numbers reflect contracted pipeline + 65% modeled conversion on qualified, with conservative ramp on new logos.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70% of the round goes into product and GTM. Sovereign infra is a strategic line — it unlocks the next tier of government RFPs that competitors physically cannot serve.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2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F2C"/>
          </a:solidFill>
          <a:ln w="12700">
            <a:solidFill>
              <a:srgbClr val="0A0F2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2743200" y="-2743200"/>
            <a:ext cx="8229600" cy="8229600"/>
          </a:xfrm>
          <a:prstGeom prst="ellipse">
            <a:avLst/>
          </a:prstGeom>
          <a:solidFill>
            <a:srgbClr val="F2B544">
              <a:alpha val="8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7619695" y="3200400"/>
            <a:ext cx="7315200" cy="7315200"/>
          </a:xfrm>
          <a:prstGeom prst="ellipse">
            <a:avLst/>
          </a:prstGeom>
          <a:solidFill>
            <a:srgbClr val="5BC7C5">
              <a:alpha val="6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457200" y="502920"/>
            <a:ext cx="11277295" cy="0"/>
          </a:xfrm>
          <a:prstGeom prst="line">
            <a:avLst/>
          </a:prstGeom>
          <a:noFill/>
          <a:ln w="6350">
            <a:solidFill>
              <a:srgbClr val="1E2A55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292608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F2B544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NEXUS  AI  OS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7162495" y="292608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spc="600" kern="0" dirty="0">
                <a:solidFill>
                  <a:srgbClr val="9AA4C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SERIES A — INVESTOR DECK V2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640080" y="155448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F2B544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THE SOVEREIGN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640080" y="201168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E6EAF5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AI OPERATING SYSTEM</a:t>
            </a:r>
            <a:endParaRPr lang="en-US" sz="7200" dirty="0"/>
          </a:p>
        </p:txBody>
      </p:sp>
      <p:sp>
        <p:nvSpPr>
          <p:cNvPr id="10" name="Text 8"/>
          <p:cNvSpPr/>
          <p:nvPr/>
        </p:nvSpPr>
        <p:spPr>
          <a:xfrm>
            <a:off x="640080" y="3291840"/>
            <a:ext cx="10515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i="1" dirty="0">
                <a:solidFill>
                  <a:srgbClr val="9AA4C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for the executives and governments of the next decade.</a:t>
            </a:r>
            <a:endParaRPr lang="en-US" sz="2000" dirty="0"/>
          </a:p>
        </p:txBody>
      </p:sp>
      <p:sp>
        <p:nvSpPr>
          <p:cNvPr id="11" name="Shape 9"/>
          <p:cNvSpPr/>
          <p:nvPr/>
        </p:nvSpPr>
        <p:spPr>
          <a:xfrm>
            <a:off x="640080" y="4480560"/>
            <a:ext cx="2606040" cy="1417320"/>
          </a:xfrm>
          <a:prstGeom prst="roundRect">
            <a:avLst>
              <a:gd name="adj" fmla="val 5161"/>
            </a:avLst>
          </a:prstGeom>
          <a:solidFill>
            <a:srgbClr val="111933"/>
          </a:solidFill>
          <a:ln w="9525">
            <a:solidFill>
              <a:srgbClr val="1E2A55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868680" y="4736592"/>
            <a:ext cx="365760" cy="0"/>
          </a:xfrm>
          <a:prstGeom prst="line">
            <a:avLst/>
          </a:prstGeom>
          <a:noFill/>
          <a:ln w="19050">
            <a:solidFill>
              <a:srgbClr val="F2B544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68680" y="4800600"/>
            <a:ext cx="2148840" cy="7086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2B544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$181M+</a:t>
            </a:r>
            <a:endParaRPr lang="en-US" sz="3200" dirty="0"/>
          </a:p>
        </p:txBody>
      </p:sp>
      <p:sp>
        <p:nvSpPr>
          <p:cNvPr id="14" name="Text 12"/>
          <p:cNvSpPr/>
          <p:nvPr/>
        </p:nvSpPr>
        <p:spPr>
          <a:xfrm>
            <a:off x="868680" y="5257800"/>
            <a:ext cx="2148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AA4C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Aggregate annual savings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3429000" y="4480560"/>
            <a:ext cx="2606040" cy="1417320"/>
          </a:xfrm>
          <a:prstGeom prst="roundRect">
            <a:avLst>
              <a:gd name="adj" fmla="val 5161"/>
            </a:avLst>
          </a:prstGeom>
          <a:solidFill>
            <a:srgbClr val="111933"/>
          </a:solidFill>
          <a:ln w="9525">
            <a:solidFill>
              <a:srgbClr val="1E2A55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3657600" y="4736592"/>
            <a:ext cx="365760" cy="0"/>
          </a:xfrm>
          <a:prstGeom prst="line">
            <a:avLst/>
          </a:prstGeom>
          <a:noFill/>
          <a:ln w="19050">
            <a:solidFill>
              <a:srgbClr val="F2B544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657600" y="4800600"/>
            <a:ext cx="2148840" cy="7086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2B544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763%</a:t>
            </a:r>
            <a:endParaRPr lang="en-US" sz="3200" dirty="0"/>
          </a:p>
        </p:txBody>
      </p:sp>
      <p:sp>
        <p:nvSpPr>
          <p:cNvPr id="18" name="Text 16"/>
          <p:cNvSpPr/>
          <p:nvPr/>
        </p:nvSpPr>
        <p:spPr>
          <a:xfrm>
            <a:off x="3657600" y="5257800"/>
            <a:ext cx="2148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AA4C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Average 18-mo customer ROI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6217920" y="4480560"/>
            <a:ext cx="2606040" cy="1417320"/>
          </a:xfrm>
          <a:prstGeom prst="roundRect">
            <a:avLst>
              <a:gd name="adj" fmla="val 5161"/>
            </a:avLst>
          </a:prstGeom>
          <a:solidFill>
            <a:srgbClr val="111933"/>
          </a:solidFill>
          <a:ln w="9525">
            <a:solidFill>
              <a:srgbClr val="1E2A55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6446520" y="4736592"/>
            <a:ext cx="365760" cy="0"/>
          </a:xfrm>
          <a:prstGeom prst="line">
            <a:avLst/>
          </a:prstGeom>
          <a:noFill/>
          <a:ln w="19050">
            <a:solidFill>
              <a:srgbClr val="F2B544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446520" y="4800600"/>
            <a:ext cx="2148840" cy="7086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2B544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99.9%</a:t>
            </a:r>
            <a:endParaRPr lang="en-US" sz="3200" dirty="0"/>
          </a:p>
        </p:txBody>
      </p:sp>
      <p:sp>
        <p:nvSpPr>
          <p:cNvPr id="22" name="Text 20"/>
          <p:cNvSpPr/>
          <p:nvPr/>
        </p:nvSpPr>
        <p:spPr>
          <a:xfrm>
            <a:off x="6446520" y="5257800"/>
            <a:ext cx="2148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AA4C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Production uptime SLA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9006840" y="4480560"/>
            <a:ext cx="2606040" cy="1417320"/>
          </a:xfrm>
          <a:prstGeom prst="roundRect">
            <a:avLst>
              <a:gd name="adj" fmla="val 5161"/>
            </a:avLst>
          </a:prstGeom>
          <a:solidFill>
            <a:srgbClr val="111933"/>
          </a:solidFill>
          <a:ln w="9525">
            <a:solidFill>
              <a:srgbClr val="1E2A55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9235440" y="4736592"/>
            <a:ext cx="365760" cy="0"/>
          </a:xfrm>
          <a:prstGeom prst="line">
            <a:avLst/>
          </a:prstGeom>
          <a:noFill/>
          <a:ln w="19050">
            <a:solidFill>
              <a:srgbClr val="F2B544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9235440" y="4800600"/>
            <a:ext cx="2148840" cy="7086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2B544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38</a:t>
            </a:r>
            <a:endParaRPr lang="en-US" sz="3200" dirty="0"/>
          </a:p>
        </p:txBody>
      </p:sp>
      <p:sp>
        <p:nvSpPr>
          <p:cNvPr id="26" name="Text 24"/>
          <p:cNvSpPr/>
          <p:nvPr/>
        </p:nvSpPr>
        <p:spPr>
          <a:xfrm>
            <a:off x="9235440" y="5257800"/>
            <a:ext cx="2148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AA4C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Entities orchestrated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640080" y="603504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F2B544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Raising $80M  ·  Series A  ·  Lead + strategic allocation open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9448495" y="6473952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spc="400" kern="0" dirty="0">
                <a:solidFill>
                  <a:srgbClr val="9AA4C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CONFIDENTIAL · 2026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B102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92608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F2B544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NEXUS  AI  OS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7162495" y="292608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spc="600" kern="0" dirty="0">
                <a:solidFill>
                  <a:srgbClr val="9AA4C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CAP TABLE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457200" y="6355080"/>
            <a:ext cx="11277295" cy="0"/>
          </a:xfrm>
          <a:prstGeom prst="line">
            <a:avLst/>
          </a:prstGeom>
          <a:noFill/>
          <a:ln w="6350">
            <a:solidFill>
              <a:srgbClr val="1E2A55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6473952"/>
            <a:ext cx="5486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spc="400" kern="0" dirty="0">
                <a:solidFill>
                  <a:srgbClr val="9AA4C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CONFIDENTIAL · SERIES A · 2026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10362895" y="6473952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2B54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10 / 14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457200" y="8686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F2B544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09 · OWNERSHIP &amp; TERMS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57200" y="1188720"/>
            <a:ext cx="11277295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E6EAF5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Clean cap table. Founder-controlled.</a:t>
            </a:r>
            <a:endParaRPr lang="en-US" sz="3600" dirty="0"/>
          </a:p>
        </p:txBody>
      </p:sp>
      <p:graphicFrame>
        <p:nvGraphicFramePr>
          <p:cNvPr id="1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2834640"/>
          <a:ext cx="6858000" cy="914400"/>
        </p:xfrm>
        <a:graphic>
          <a:graphicData uri="http://schemas.openxmlformats.org/drawingml/2006/table">
            <a:tbl>
              <a:tblPr/>
              <a:tblGrid>
                <a:gridCol w="2468880"/>
                <a:gridCol w="1463040"/>
                <a:gridCol w="1463040"/>
                <a:gridCol w="1463040"/>
              </a:tblGrid>
              <a:tr h="38404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200" dirty="0">
                        <a:latin typeface="Helvetica Neue" charset="0"/>
                        <a:ea typeface="Helvetica Neue" charset="0"/>
                        <a:cs typeface="Helvetica Neue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93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2B544"/>
                          </a:solidFill>
                          <a:latin typeface="Helvetica Neue" pitchFamily="34" charset="0"/>
                          <a:ea typeface="Helvetica Neue" pitchFamily="34" charset="-122"/>
                          <a:cs typeface="Helvetica Neue" pitchFamily="34" charset="-120"/>
                        </a:rPr>
                        <a:t>Pre-A</a:t>
                      </a:r>
                      <a:endParaRPr lang="en-US" sz="1200" dirty="0">
                        <a:latin typeface="Helvetica Neue" charset="0"/>
                        <a:ea typeface="Helvetica Neue" charset="0"/>
                        <a:cs typeface="Helvetica Neue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93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2B544"/>
                          </a:solidFill>
                          <a:latin typeface="Helvetica Neue" pitchFamily="34" charset="0"/>
                          <a:ea typeface="Helvetica Neue" pitchFamily="34" charset="-122"/>
                          <a:cs typeface="Helvetica Neue" pitchFamily="34" charset="-120"/>
                        </a:rPr>
                        <a:t>Series A</a:t>
                      </a:r>
                      <a:endParaRPr lang="en-US" sz="1200" dirty="0">
                        <a:latin typeface="Helvetica Neue" charset="0"/>
                        <a:ea typeface="Helvetica Neue" charset="0"/>
                        <a:cs typeface="Helvetica Neue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93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2B544"/>
                          </a:solidFill>
                          <a:latin typeface="Helvetica Neue" pitchFamily="34" charset="0"/>
                          <a:ea typeface="Helvetica Neue" pitchFamily="34" charset="-122"/>
                          <a:cs typeface="Helvetica Neue" pitchFamily="34" charset="-120"/>
                        </a:rPr>
                        <a:t>Post-A</a:t>
                      </a:r>
                      <a:endParaRPr lang="en-US" sz="1200" dirty="0">
                        <a:latin typeface="Helvetica Neue" charset="0"/>
                        <a:ea typeface="Helvetica Neue" charset="0"/>
                        <a:cs typeface="Helvetica Neue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933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6EAF5"/>
                          </a:solidFill>
                          <a:latin typeface="Helvetica Neue" pitchFamily="34" charset="0"/>
                          <a:ea typeface="Helvetica Neue" pitchFamily="34" charset="-122"/>
                          <a:cs typeface="Helvetica Neue" pitchFamily="34" charset="-120"/>
                        </a:rPr>
                        <a:t>Founders</a:t>
                      </a:r>
                      <a:endParaRPr lang="en-US" sz="1200" dirty="0">
                        <a:latin typeface="Helvetica Neue" charset="0"/>
                        <a:ea typeface="Helvetica Neue" charset="0"/>
                        <a:cs typeface="Helvetica Neue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93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6EAF5"/>
                          </a:solidFill>
                          <a:latin typeface="Helvetica Neue" pitchFamily="34" charset="0"/>
                          <a:ea typeface="Helvetica Neue" pitchFamily="34" charset="-122"/>
                          <a:cs typeface="Helvetica Neue" pitchFamily="34" charset="-120"/>
                        </a:rPr>
                        <a:t>78.0%</a:t>
                      </a:r>
                      <a:endParaRPr lang="en-US" sz="1200" dirty="0">
                        <a:latin typeface="Helvetica Neue" charset="0"/>
                        <a:ea typeface="Helvetica Neue" charset="0"/>
                        <a:cs typeface="Helvetica Neue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93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6EAF5"/>
                          </a:solidFill>
                          <a:latin typeface="Helvetica Neue" pitchFamily="34" charset="0"/>
                          <a:ea typeface="Helvetica Neue" pitchFamily="34" charset="-122"/>
                          <a:cs typeface="Helvetica Neue" pitchFamily="34" charset="-120"/>
                        </a:rPr>
                        <a:t>—</a:t>
                      </a:r>
                      <a:endParaRPr lang="en-US" sz="1200" dirty="0">
                        <a:latin typeface="Helvetica Neue" charset="0"/>
                        <a:ea typeface="Helvetica Neue" charset="0"/>
                        <a:cs typeface="Helvetica Neue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93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6EAF5"/>
                          </a:solidFill>
                          <a:latin typeface="Helvetica Neue" pitchFamily="34" charset="0"/>
                          <a:ea typeface="Helvetica Neue" pitchFamily="34" charset="-122"/>
                          <a:cs typeface="Helvetica Neue" pitchFamily="34" charset="-120"/>
                        </a:rPr>
                        <a:t>62.4%</a:t>
                      </a:r>
                      <a:endParaRPr lang="en-US" sz="1200" dirty="0">
                        <a:latin typeface="Helvetica Neue" charset="0"/>
                        <a:ea typeface="Helvetica Neue" charset="0"/>
                        <a:cs typeface="Helvetica Neue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933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6EAF5"/>
                          </a:solidFill>
                          <a:latin typeface="Helvetica Neue" pitchFamily="34" charset="0"/>
                          <a:ea typeface="Helvetica Neue" pitchFamily="34" charset="-122"/>
                          <a:cs typeface="Helvetica Neue" pitchFamily="34" charset="-120"/>
                        </a:rPr>
                        <a:t>Seed investors</a:t>
                      </a:r>
                      <a:endParaRPr lang="en-US" sz="1200" dirty="0">
                        <a:latin typeface="Helvetica Neue" charset="0"/>
                        <a:ea typeface="Helvetica Neue" charset="0"/>
                        <a:cs typeface="Helvetica Neue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93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6EAF5"/>
                          </a:solidFill>
                          <a:latin typeface="Helvetica Neue" pitchFamily="34" charset="0"/>
                          <a:ea typeface="Helvetica Neue" pitchFamily="34" charset="-122"/>
                          <a:cs typeface="Helvetica Neue" pitchFamily="34" charset="-120"/>
                        </a:rPr>
                        <a:t>14.0%</a:t>
                      </a:r>
                      <a:endParaRPr lang="en-US" sz="1200" dirty="0">
                        <a:latin typeface="Helvetica Neue" charset="0"/>
                        <a:ea typeface="Helvetica Neue" charset="0"/>
                        <a:cs typeface="Helvetica Neue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93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6EAF5"/>
                          </a:solidFill>
                          <a:latin typeface="Helvetica Neue" pitchFamily="34" charset="0"/>
                          <a:ea typeface="Helvetica Neue" pitchFamily="34" charset="-122"/>
                          <a:cs typeface="Helvetica Neue" pitchFamily="34" charset="-120"/>
                        </a:rPr>
                        <a:t>—</a:t>
                      </a:r>
                      <a:endParaRPr lang="en-US" sz="1200" dirty="0">
                        <a:latin typeface="Helvetica Neue" charset="0"/>
                        <a:ea typeface="Helvetica Neue" charset="0"/>
                        <a:cs typeface="Helvetica Neue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93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6EAF5"/>
                          </a:solidFill>
                          <a:latin typeface="Helvetica Neue" pitchFamily="34" charset="0"/>
                          <a:ea typeface="Helvetica Neue" pitchFamily="34" charset="-122"/>
                          <a:cs typeface="Helvetica Neue" pitchFamily="34" charset="-120"/>
                        </a:rPr>
                        <a:t>11.2%</a:t>
                      </a:r>
                      <a:endParaRPr lang="en-US" sz="1200" dirty="0">
                        <a:latin typeface="Helvetica Neue" charset="0"/>
                        <a:ea typeface="Helvetica Neue" charset="0"/>
                        <a:cs typeface="Helvetica Neue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933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6EAF5"/>
                          </a:solidFill>
                          <a:latin typeface="Helvetica Neue" pitchFamily="34" charset="0"/>
                          <a:ea typeface="Helvetica Neue" pitchFamily="34" charset="-122"/>
                          <a:cs typeface="Helvetica Neue" pitchFamily="34" charset="-120"/>
                        </a:rPr>
                        <a:t>ESOP (allocated)</a:t>
                      </a:r>
                      <a:endParaRPr lang="en-US" sz="1200" dirty="0">
                        <a:latin typeface="Helvetica Neue" charset="0"/>
                        <a:ea typeface="Helvetica Neue" charset="0"/>
                        <a:cs typeface="Helvetica Neue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93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6EAF5"/>
                          </a:solidFill>
                          <a:latin typeface="Helvetica Neue" pitchFamily="34" charset="0"/>
                          <a:ea typeface="Helvetica Neue" pitchFamily="34" charset="-122"/>
                          <a:cs typeface="Helvetica Neue" pitchFamily="34" charset="-120"/>
                        </a:rPr>
                        <a:t>8.0%</a:t>
                      </a:r>
                      <a:endParaRPr lang="en-US" sz="1200" dirty="0">
                        <a:latin typeface="Helvetica Neue" charset="0"/>
                        <a:ea typeface="Helvetica Neue" charset="0"/>
                        <a:cs typeface="Helvetica Neue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93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6EAF5"/>
                          </a:solidFill>
                          <a:latin typeface="Helvetica Neue" pitchFamily="34" charset="0"/>
                          <a:ea typeface="Helvetica Neue" pitchFamily="34" charset="-122"/>
                          <a:cs typeface="Helvetica Neue" pitchFamily="34" charset="-120"/>
                        </a:rPr>
                        <a:t>+2.0%</a:t>
                      </a:r>
                      <a:endParaRPr lang="en-US" sz="1200" dirty="0">
                        <a:latin typeface="Helvetica Neue" charset="0"/>
                        <a:ea typeface="Helvetica Neue" charset="0"/>
                        <a:cs typeface="Helvetica Neue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93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6EAF5"/>
                          </a:solidFill>
                          <a:latin typeface="Helvetica Neue" pitchFamily="34" charset="0"/>
                          <a:ea typeface="Helvetica Neue" pitchFamily="34" charset="-122"/>
                          <a:cs typeface="Helvetica Neue" pitchFamily="34" charset="-120"/>
                        </a:rPr>
                        <a:t>8.4%</a:t>
                      </a:r>
                      <a:endParaRPr lang="en-US" sz="1200" dirty="0">
                        <a:latin typeface="Helvetica Neue" charset="0"/>
                        <a:ea typeface="Helvetica Neue" charset="0"/>
                        <a:cs typeface="Helvetica Neue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933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6EAF5"/>
                          </a:solidFill>
                          <a:latin typeface="Helvetica Neue" pitchFamily="34" charset="0"/>
                          <a:ea typeface="Helvetica Neue" pitchFamily="34" charset="-122"/>
                          <a:cs typeface="Helvetica Neue" pitchFamily="34" charset="-120"/>
                        </a:rPr>
                        <a:t>Series A — Lead</a:t>
                      </a:r>
                      <a:endParaRPr lang="en-US" sz="1200" dirty="0">
                        <a:latin typeface="Helvetica Neue" charset="0"/>
                        <a:ea typeface="Helvetica Neue" charset="0"/>
                        <a:cs typeface="Helvetica Neue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93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6EAF5"/>
                          </a:solidFill>
                          <a:latin typeface="Helvetica Neue" pitchFamily="34" charset="0"/>
                          <a:ea typeface="Helvetica Neue" pitchFamily="34" charset="-122"/>
                          <a:cs typeface="Helvetica Neue" pitchFamily="34" charset="-120"/>
                        </a:rPr>
                        <a:t>—</a:t>
                      </a:r>
                      <a:endParaRPr lang="en-US" sz="1200" dirty="0">
                        <a:latin typeface="Helvetica Neue" charset="0"/>
                        <a:ea typeface="Helvetica Neue" charset="0"/>
                        <a:cs typeface="Helvetica Neue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93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6EAF5"/>
                          </a:solidFill>
                          <a:latin typeface="Helvetica Neue" pitchFamily="34" charset="0"/>
                          <a:ea typeface="Helvetica Neue" pitchFamily="34" charset="-122"/>
                          <a:cs typeface="Helvetica Neue" pitchFamily="34" charset="-120"/>
                        </a:rPr>
                        <a:t>12.0%</a:t>
                      </a:r>
                      <a:endParaRPr lang="en-US" sz="1200" dirty="0">
                        <a:latin typeface="Helvetica Neue" charset="0"/>
                        <a:ea typeface="Helvetica Neue" charset="0"/>
                        <a:cs typeface="Helvetica Neue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93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6EAF5"/>
                          </a:solidFill>
                          <a:latin typeface="Helvetica Neue" pitchFamily="34" charset="0"/>
                          <a:ea typeface="Helvetica Neue" pitchFamily="34" charset="-122"/>
                          <a:cs typeface="Helvetica Neue" pitchFamily="34" charset="-120"/>
                        </a:rPr>
                        <a:t>12.0%</a:t>
                      </a:r>
                      <a:endParaRPr lang="en-US" sz="1200" dirty="0">
                        <a:latin typeface="Helvetica Neue" charset="0"/>
                        <a:ea typeface="Helvetica Neue" charset="0"/>
                        <a:cs typeface="Helvetica Neue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933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6EAF5"/>
                          </a:solidFill>
                          <a:latin typeface="Helvetica Neue" pitchFamily="34" charset="0"/>
                          <a:ea typeface="Helvetica Neue" pitchFamily="34" charset="-122"/>
                          <a:cs typeface="Helvetica Neue" pitchFamily="34" charset="-120"/>
                        </a:rPr>
                        <a:t>Series A — Co-investors</a:t>
                      </a:r>
                      <a:endParaRPr lang="en-US" sz="1200" dirty="0">
                        <a:latin typeface="Helvetica Neue" charset="0"/>
                        <a:ea typeface="Helvetica Neue" charset="0"/>
                        <a:cs typeface="Helvetica Neue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93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6EAF5"/>
                          </a:solidFill>
                          <a:latin typeface="Helvetica Neue" pitchFamily="34" charset="0"/>
                          <a:ea typeface="Helvetica Neue" pitchFamily="34" charset="-122"/>
                          <a:cs typeface="Helvetica Neue" pitchFamily="34" charset="-120"/>
                        </a:rPr>
                        <a:t>—</a:t>
                      </a:r>
                      <a:endParaRPr lang="en-US" sz="1200" dirty="0">
                        <a:latin typeface="Helvetica Neue" charset="0"/>
                        <a:ea typeface="Helvetica Neue" charset="0"/>
                        <a:cs typeface="Helvetica Neue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93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6EAF5"/>
                          </a:solidFill>
                          <a:latin typeface="Helvetica Neue" pitchFamily="34" charset="0"/>
                          <a:ea typeface="Helvetica Neue" pitchFamily="34" charset="-122"/>
                          <a:cs typeface="Helvetica Neue" pitchFamily="34" charset="-120"/>
                        </a:rPr>
                        <a:t>6.0%</a:t>
                      </a:r>
                      <a:endParaRPr lang="en-US" sz="1200" dirty="0">
                        <a:latin typeface="Helvetica Neue" charset="0"/>
                        <a:ea typeface="Helvetica Neue" charset="0"/>
                        <a:cs typeface="Helvetica Neue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93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6EAF5"/>
                          </a:solidFill>
                          <a:latin typeface="Helvetica Neue" pitchFamily="34" charset="0"/>
                          <a:ea typeface="Helvetica Neue" pitchFamily="34" charset="-122"/>
                          <a:cs typeface="Helvetica Neue" pitchFamily="34" charset="-120"/>
                        </a:rPr>
                        <a:t>6.0%</a:t>
                      </a:r>
                      <a:endParaRPr lang="en-US" sz="1200" dirty="0">
                        <a:latin typeface="Helvetica Neue" charset="0"/>
                        <a:ea typeface="Helvetica Neue" charset="0"/>
                        <a:cs typeface="Helvetica Neue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933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E6EAF5"/>
                          </a:solidFill>
                          <a:latin typeface="Helvetica Neue" pitchFamily="34" charset="0"/>
                          <a:ea typeface="Helvetica Neue" pitchFamily="34" charset="-122"/>
                          <a:cs typeface="Helvetica Neue" pitchFamily="34" charset="-120"/>
                        </a:rPr>
                        <a:t>Total</a:t>
                      </a:r>
                      <a:endParaRPr lang="en-US" sz="1200" dirty="0">
                        <a:latin typeface="Helvetica Neue" charset="0"/>
                        <a:ea typeface="Helvetica Neue" charset="0"/>
                        <a:cs typeface="Helvetica Neue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93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6EAF5"/>
                          </a:solidFill>
                          <a:latin typeface="Helvetica Neue" pitchFamily="34" charset="0"/>
                          <a:ea typeface="Helvetica Neue" pitchFamily="34" charset="-122"/>
                          <a:cs typeface="Helvetica Neue" pitchFamily="34" charset="-120"/>
                        </a:rPr>
                        <a:t>100%</a:t>
                      </a:r>
                      <a:endParaRPr lang="en-US" sz="1200" dirty="0">
                        <a:latin typeface="Helvetica Neue" charset="0"/>
                        <a:ea typeface="Helvetica Neue" charset="0"/>
                        <a:cs typeface="Helvetica Neue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93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6EAF5"/>
                          </a:solidFill>
                          <a:latin typeface="Helvetica Neue" pitchFamily="34" charset="0"/>
                          <a:ea typeface="Helvetica Neue" pitchFamily="34" charset="-122"/>
                          <a:cs typeface="Helvetica Neue" pitchFamily="34" charset="-120"/>
                        </a:rPr>
                        <a:t>20.0%</a:t>
                      </a:r>
                      <a:endParaRPr lang="en-US" sz="1200" dirty="0">
                        <a:latin typeface="Helvetica Neue" charset="0"/>
                        <a:ea typeface="Helvetica Neue" charset="0"/>
                        <a:cs typeface="Helvetica Neue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93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6EAF5"/>
                          </a:solidFill>
                          <a:latin typeface="Helvetica Neue" pitchFamily="34" charset="0"/>
                          <a:ea typeface="Helvetica Neue" pitchFamily="34" charset="-122"/>
                          <a:cs typeface="Helvetica Neue" pitchFamily="34" charset="-120"/>
                        </a:rPr>
                        <a:t>100%</a:t>
                      </a:r>
                      <a:endParaRPr lang="en-US" sz="1200" dirty="0">
                        <a:latin typeface="Helvetica Neue" charset="0"/>
                        <a:ea typeface="Helvetica Neue" charset="0"/>
                        <a:cs typeface="Helvetica Neue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933"/>
                    </a:solidFill>
                  </a:tcPr>
                </a:tc>
              </a:tr>
            </a:tbl>
          </a:graphicData>
        </a:graphic>
      </p:graphicFrame>
      <p:sp>
        <p:nvSpPr>
          <p:cNvPr id="10" name="Shape 7"/>
          <p:cNvSpPr/>
          <p:nvPr/>
        </p:nvSpPr>
        <p:spPr>
          <a:xfrm>
            <a:off x="7589520" y="2834640"/>
            <a:ext cx="4160520" cy="3657600"/>
          </a:xfrm>
          <a:prstGeom prst="roundRect">
            <a:avLst>
              <a:gd name="adj" fmla="val 2000"/>
            </a:avLst>
          </a:prstGeom>
          <a:solidFill>
            <a:srgbClr val="111933"/>
          </a:solidFill>
          <a:ln w="9525">
            <a:solidFill>
              <a:srgbClr val="1E2A55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7772400" y="2971800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F2B544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KEY TERMS</a:t>
            </a:r>
            <a:endParaRPr lang="en-US" sz="1000" dirty="0"/>
          </a:p>
        </p:txBody>
      </p:sp>
      <p:sp>
        <p:nvSpPr>
          <p:cNvPr id="12" name="Text 9"/>
          <p:cNvSpPr/>
          <p:nvPr/>
        </p:nvSpPr>
        <p:spPr>
          <a:xfrm>
            <a:off x="7772400" y="3337560"/>
            <a:ext cx="1645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AA4C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Round size</a:t>
            </a:r>
            <a:endParaRPr lang="en-US" sz="1100" dirty="0"/>
          </a:p>
        </p:txBody>
      </p:sp>
      <p:sp>
        <p:nvSpPr>
          <p:cNvPr id="13" name="Text 10"/>
          <p:cNvSpPr/>
          <p:nvPr/>
        </p:nvSpPr>
        <p:spPr>
          <a:xfrm>
            <a:off x="9418320" y="3337560"/>
            <a:ext cx="2194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6EAF5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$80M</a:t>
            </a:r>
            <a:endParaRPr lang="en-US" sz="1100" dirty="0"/>
          </a:p>
        </p:txBody>
      </p:sp>
      <p:sp>
        <p:nvSpPr>
          <p:cNvPr id="14" name="Text 11"/>
          <p:cNvSpPr/>
          <p:nvPr/>
        </p:nvSpPr>
        <p:spPr>
          <a:xfrm>
            <a:off x="7772400" y="3840480"/>
            <a:ext cx="1645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AA4C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Pre-money</a:t>
            </a:r>
            <a:endParaRPr lang="en-US" sz="1100" dirty="0"/>
          </a:p>
        </p:txBody>
      </p:sp>
      <p:sp>
        <p:nvSpPr>
          <p:cNvPr id="15" name="Text 12"/>
          <p:cNvSpPr/>
          <p:nvPr/>
        </p:nvSpPr>
        <p:spPr>
          <a:xfrm>
            <a:off x="9418320" y="3840480"/>
            <a:ext cx="2194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6EAF5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$320M</a:t>
            </a:r>
            <a:endParaRPr lang="en-US" sz="1100" dirty="0"/>
          </a:p>
        </p:txBody>
      </p:sp>
      <p:sp>
        <p:nvSpPr>
          <p:cNvPr id="16" name="Text 13"/>
          <p:cNvSpPr/>
          <p:nvPr/>
        </p:nvSpPr>
        <p:spPr>
          <a:xfrm>
            <a:off x="7772400" y="4343400"/>
            <a:ext cx="1645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AA4C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Post-money</a:t>
            </a:r>
            <a:endParaRPr lang="en-US" sz="1100" dirty="0"/>
          </a:p>
        </p:txBody>
      </p:sp>
      <p:sp>
        <p:nvSpPr>
          <p:cNvPr id="17" name="Text 14"/>
          <p:cNvSpPr/>
          <p:nvPr/>
        </p:nvSpPr>
        <p:spPr>
          <a:xfrm>
            <a:off x="9418320" y="4343400"/>
            <a:ext cx="2194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6EAF5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$400M</a:t>
            </a:r>
            <a:endParaRPr lang="en-US" sz="1100" dirty="0"/>
          </a:p>
        </p:txBody>
      </p:sp>
      <p:sp>
        <p:nvSpPr>
          <p:cNvPr id="18" name="Text 15"/>
          <p:cNvSpPr/>
          <p:nvPr/>
        </p:nvSpPr>
        <p:spPr>
          <a:xfrm>
            <a:off x="7772400" y="4846320"/>
            <a:ext cx="1645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AA4C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Instrument</a:t>
            </a:r>
            <a:endParaRPr lang="en-US" sz="1100" dirty="0"/>
          </a:p>
        </p:txBody>
      </p:sp>
      <p:sp>
        <p:nvSpPr>
          <p:cNvPr id="19" name="Text 16"/>
          <p:cNvSpPr/>
          <p:nvPr/>
        </p:nvSpPr>
        <p:spPr>
          <a:xfrm>
            <a:off x="9418320" y="4846320"/>
            <a:ext cx="2194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6EAF5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Preferred · 1× non-participating</a:t>
            </a:r>
            <a:endParaRPr lang="en-US" sz="1100" dirty="0"/>
          </a:p>
        </p:txBody>
      </p:sp>
      <p:sp>
        <p:nvSpPr>
          <p:cNvPr id="20" name="Text 17"/>
          <p:cNvSpPr/>
          <p:nvPr/>
        </p:nvSpPr>
        <p:spPr>
          <a:xfrm>
            <a:off x="7772400" y="5349240"/>
            <a:ext cx="1645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AA4C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Board</a:t>
            </a:r>
            <a:endParaRPr lang="en-US" sz="1100" dirty="0"/>
          </a:p>
        </p:txBody>
      </p:sp>
      <p:sp>
        <p:nvSpPr>
          <p:cNvPr id="21" name="Text 18"/>
          <p:cNvSpPr/>
          <p:nvPr/>
        </p:nvSpPr>
        <p:spPr>
          <a:xfrm>
            <a:off x="9418320" y="5349240"/>
            <a:ext cx="2194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6EAF5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5 seats: 2 founders, 2 investors, 1 independent</a:t>
            </a:r>
            <a:endParaRPr lang="en-US" sz="1100" dirty="0"/>
          </a:p>
        </p:txBody>
      </p:sp>
      <p:sp>
        <p:nvSpPr>
          <p:cNvPr id="22" name="Text 19"/>
          <p:cNvSpPr/>
          <p:nvPr/>
        </p:nvSpPr>
        <p:spPr>
          <a:xfrm>
            <a:off x="7772400" y="5852160"/>
            <a:ext cx="1645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AA4C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Pro-rata</a:t>
            </a:r>
            <a:endParaRPr lang="en-US" sz="1100" dirty="0"/>
          </a:p>
        </p:txBody>
      </p:sp>
      <p:sp>
        <p:nvSpPr>
          <p:cNvPr id="23" name="Text 20"/>
          <p:cNvSpPr/>
          <p:nvPr/>
        </p:nvSpPr>
        <p:spPr>
          <a:xfrm>
            <a:off x="9418320" y="5852160"/>
            <a:ext cx="2194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6EAF5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Reserved for existing investors &gt; 5%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A0F2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92608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F2B544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NEXUS  AI  OS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7162495" y="292608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spc="600" kern="0" dirty="0">
                <a:solidFill>
                  <a:srgbClr val="9AA4C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SERIES A STRATEGY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457200" y="6355080"/>
            <a:ext cx="11277295" cy="0"/>
          </a:xfrm>
          <a:prstGeom prst="line">
            <a:avLst/>
          </a:prstGeom>
          <a:noFill/>
          <a:ln w="6350">
            <a:solidFill>
              <a:srgbClr val="1E2A55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6473952"/>
            <a:ext cx="5486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spc="400" kern="0" dirty="0">
                <a:solidFill>
                  <a:srgbClr val="9AA4C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CONFIDENTIAL · SERIES A · 2026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10362895" y="6473952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2B54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11 / 14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457200" y="8686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F2B544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10 · ROUND CONSTRUCTION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57200" y="1188720"/>
            <a:ext cx="11277295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E6EAF5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How we build the round.</a:t>
            </a:r>
            <a:endParaRPr lang="en-US" sz="3600" dirty="0"/>
          </a:p>
        </p:txBody>
      </p:sp>
      <p:sp>
        <p:nvSpPr>
          <p:cNvPr id="9" name="Shape 7"/>
          <p:cNvSpPr/>
          <p:nvPr/>
        </p:nvSpPr>
        <p:spPr>
          <a:xfrm>
            <a:off x="457200" y="2743200"/>
            <a:ext cx="11277295" cy="640080"/>
          </a:xfrm>
          <a:prstGeom prst="roundRect">
            <a:avLst>
              <a:gd name="adj" fmla="val 8571"/>
            </a:avLst>
          </a:prstGeom>
          <a:solidFill>
            <a:srgbClr val="111933"/>
          </a:solidFill>
          <a:ln w="9525">
            <a:solidFill>
              <a:srgbClr val="1E2A55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57200" y="2743200"/>
            <a:ext cx="73152" cy="640080"/>
          </a:xfrm>
          <a:prstGeom prst="rect">
            <a:avLst/>
          </a:prstGeom>
          <a:solidFill>
            <a:srgbClr val="F2B544"/>
          </a:solidFill>
          <a:ln/>
        </p:spPr>
      </p:sp>
      <p:sp>
        <p:nvSpPr>
          <p:cNvPr id="11" name="Text 9"/>
          <p:cNvSpPr/>
          <p:nvPr/>
        </p:nvSpPr>
        <p:spPr>
          <a:xfrm>
            <a:off x="731520" y="2743200"/>
            <a:ext cx="33832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2B544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Lead — $40M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4206240" y="2743200"/>
            <a:ext cx="7436815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AA4C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Tier-1 global fund. Board seat. Pricing the round.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57200" y="3456432"/>
            <a:ext cx="11277295" cy="640080"/>
          </a:xfrm>
          <a:prstGeom prst="roundRect">
            <a:avLst>
              <a:gd name="adj" fmla="val 8571"/>
            </a:avLst>
          </a:prstGeom>
          <a:solidFill>
            <a:srgbClr val="111933"/>
          </a:solidFill>
          <a:ln w="9525">
            <a:solidFill>
              <a:srgbClr val="1E2A55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57200" y="3456432"/>
            <a:ext cx="73152" cy="640080"/>
          </a:xfrm>
          <a:prstGeom prst="rect">
            <a:avLst/>
          </a:prstGeom>
          <a:solidFill>
            <a:srgbClr val="5BC7C5"/>
          </a:solidFill>
          <a:ln/>
        </p:spPr>
      </p:sp>
      <p:sp>
        <p:nvSpPr>
          <p:cNvPr id="15" name="Text 13"/>
          <p:cNvSpPr/>
          <p:nvPr/>
        </p:nvSpPr>
        <p:spPr>
          <a:xfrm>
            <a:off x="731520" y="3456432"/>
            <a:ext cx="33832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5BC7C5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Strategic — $20M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4206240" y="3456432"/>
            <a:ext cx="7436815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AA4C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KSA / Gulf sovereign-aligned capital. Distribution into national programs.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457200" y="4169664"/>
            <a:ext cx="11277295" cy="640080"/>
          </a:xfrm>
          <a:prstGeom prst="roundRect">
            <a:avLst>
              <a:gd name="adj" fmla="val 8571"/>
            </a:avLst>
          </a:prstGeom>
          <a:solidFill>
            <a:srgbClr val="111933"/>
          </a:solidFill>
          <a:ln w="9525">
            <a:solidFill>
              <a:srgbClr val="1E2A55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57200" y="4169664"/>
            <a:ext cx="73152" cy="640080"/>
          </a:xfrm>
          <a:prstGeom prst="rect">
            <a:avLst/>
          </a:prstGeom>
          <a:solidFill>
            <a:srgbClr val="E26D8A"/>
          </a:solidFill>
          <a:ln/>
        </p:spPr>
      </p:sp>
      <p:sp>
        <p:nvSpPr>
          <p:cNvPr id="19" name="Text 17"/>
          <p:cNvSpPr/>
          <p:nvPr/>
        </p:nvSpPr>
        <p:spPr>
          <a:xfrm>
            <a:off x="731520" y="4169664"/>
            <a:ext cx="33832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26D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Co-invest — $15M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4206240" y="4169664"/>
            <a:ext cx="7436815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AA4C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2–3 deep-tech / enterprise AI funds. Operating partner support.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457200" y="4882896"/>
            <a:ext cx="11277295" cy="640080"/>
          </a:xfrm>
          <a:prstGeom prst="roundRect">
            <a:avLst>
              <a:gd name="adj" fmla="val 8571"/>
            </a:avLst>
          </a:prstGeom>
          <a:solidFill>
            <a:srgbClr val="111933"/>
          </a:solidFill>
          <a:ln w="9525">
            <a:solidFill>
              <a:srgbClr val="1E2A55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457200" y="4882896"/>
            <a:ext cx="73152" cy="640080"/>
          </a:xfrm>
          <a:prstGeom prst="rect">
            <a:avLst/>
          </a:prstGeom>
          <a:solidFill>
            <a:srgbClr val="8FA1D6"/>
          </a:solidFill>
          <a:ln/>
        </p:spPr>
      </p:sp>
      <p:sp>
        <p:nvSpPr>
          <p:cNvPr id="23" name="Text 21"/>
          <p:cNvSpPr/>
          <p:nvPr/>
        </p:nvSpPr>
        <p:spPr>
          <a:xfrm>
            <a:off x="731520" y="4882896"/>
            <a:ext cx="33832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8FA1D6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Existing — $5M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4206240" y="4882896"/>
            <a:ext cx="7436815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AA4C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Pro-rata reserved for seed investors above 5%.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457200" y="5806440"/>
            <a:ext cx="3108960" cy="320040"/>
          </a:xfrm>
          <a:prstGeom prst="roundRect">
            <a:avLst>
              <a:gd name="adj" fmla="val 50000"/>
            </a:avLst>
          </a:prstGeom>
          <a:solidFill>
            <a:srgbClr val="111933"/>
          </a:solidFill>
          <a:ln w="9525">
            <a:solidFill>
              <a:srgbClr val="F2B544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57200" y="5806440"/>
            <a:ext cx="3108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spc="400" kern="0" dirty="0">
                <a:solidFill>
                  <a:srgbClr val="F2B544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Target close: Q3 FY26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3749040" y="5806440"/>
            <a:ext cx="3108960" cy="320040"/>
          </a:xfrm>
          <a:prstGeom prst="roundRect">
            <a:avLst>
              <a:gd name="adj" fmla="val 50000"/>
            </a:avLst>
          </a:prstGeom>
          <a:solidFill>
            <a:srgbClr val="111933"/>
          </a:solidFill>
          <a:ln w="9525">
            <a:solidFill>
              <a:srgbClr val="5BC7C5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3749040" y="5806440"/>
            <a:ext cx="3108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spc="400" kern="0" dirty="0">
                <a:solidFill>
                  <a:srgbClr val="5BC7C5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12-week diligence window</a:t>
            </a:r>
            <a:endParaRPr lang="en-US" sz="900" dirty="0"/>
          </a:p>
        </p:txBody>
      </p:sp>
      <p:sp>
        <p:nvSpPr>
          <p:cNvPr id="29" name="Shape 27"/>
          <p:cNvSpPr/>
          <p:nvPr/>
        </p:nvSpPr>
        <p:spPr>
          <a:xfrm>
            <a:off x="7040880" y="5806440"/>
            <a:ext cx="3108960" cy="320040"/>
          </a:xfrm>
          <a:prstGeom prst="roundRect">
            <a:avLst>
              <a:gd name="adj" fmla="val 50000"/>
            </a:avLst>
          </a:prstGeom>
          <a:solidFill>
            <a:srgbClr val="111933"/>
          </a:solidFill>
          <a:ln w="9525">
            <a:solidFill>
              <a:srgbClr val="E26D8A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7040880" y="5806440"/>
            <a:ext cx="3108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spc="400" kern="0" dirty="0">
                <a:solidFill>
                  <a:srgbClr val="E26D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Data room open under NDA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B102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92608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F2B544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NEXUS  AI  OS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7162495" y="292608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spc="600" kern="0" dirty="0">
                <a:solidFill>
                  <a:srgbClr val="9AA4C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MARKET EXPANSION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457200" y="6355080"/>
            <a:ext cx="11277295" cy="0"/>
          </a:xfrm>
          <a:prstGeom prst="line">
            <a:avLst/>
          </a:prstGeom>
          <a:noFill/>
          <a:ln w="6350">
            <a:solidFill>
              <a:srgbClr val="1E2A55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6473952"/>
            <a:ext cx="5486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spc="400" kern="0" dirty="0">
                <a:solidFill>
                  <a:srgbClr val="9AA4C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CONFIDENTIAL · SERIES A · 2026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10362895" y="6473952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2B54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12 / 14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457200" y="8686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F2B544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11 · GEO + VERTICAL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57200" y="1188720"/>
            <a:ext cx="11277295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E6EAF5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From Kingdom-first to MENA-dominant to EU-strategic.</a:t>
            </a:r>
            <a:endParaRPr lang="en-US" sz="3600" dirty="0"/>
          </a:p>
        </p:txBody>
      </p:sp>
      <p:sp>
        <p:nvSpPr>
          <p:cNvPr id="9" name="Shape 7"/>
          <p:cNvSpPr/>
          <p:nvPr/>
        </p:nvSpPr>
        <p:spPr>
          <a:xfrm>
            <a:off x="457200" y="2834640"/>
            <a:ext cx="11277295" cy="1051560"/>
          </a:xfrm>
          <a:prstGeom prst="roundRect">
            <a:avLst>
              <a:gd name="adj" fmla="val 6957"/>
            </a:avLst>
          </a:prstGeom>
          <a:solidFill>
            <a:srgbClr val="111933"/>
          </a:solidFill>
          <a:ln w="9525">
            <a:solidFill>
              <a:srgbClr val="1E2A55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57200" y="2834640"/>
            <a:ext cx="73152" cy="1051560"/>
          </a:xfrm>
          <a:prstGeom prst="rect">
            <a:avLst/>
          </a:prstGeom>
          <a:solidFill>
            <a:srgbClr val="F2B544"/>
          </a:solidFill>
          <a:ln/>
        </p:spPr>
      </p:sp>
      <p:sp>
        <p:nvSpPr>
          <p:cNvPr id="11" name="Text 9"/>
          <p:cNvSpPr/>
          <p:nvPr/>
        </p:nvSpPr>
        <p:spPr>
          <a:xfrm>
            <a:off x="731520" y="2944368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2B544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Phase 1 · Now → FY26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731520" y="3337560"/>
            <a:ext cx="3474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6EAF5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KSA + GCC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4572000" y="2944368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F2B544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VERTICALS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4572000" y="3246120"/>
            <a:ext cx="3474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AA4C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Banking · Government · Retail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8229600" y="2944368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F2B544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TARGET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8229600" y="3246120"/>
            <a:ext cx="3474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6EA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31 → 60 logos · $18M ARR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457200" y="4023360"/>
            <a:ext cx="11277295" cy="1051560"/>
          </a:xfrm>
          <a:prstGeom prst="roundRect">
            <a:avLst>
              <a:gd name="adj" fmla="val 6957"/>
            </a:avLst>
          </a:prstGeom>
          <a:solidFill>
            <a:srgbClr val="111933"/>
          </a:solidFill>
          <a:ln w="9525">
            <a:solidFill>
              <a:srgbClr val="1E2A55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57200" y="4023360"/>
            <a:ext cx="73152" cy="1051560"/>
          </a:xfrm>
          <a:prstGeom prst="rect">
            <a:avLst/>
          </a:prstGeom>
          <a:solidFill>
            <a:srgbClr val="5BC7C5"/>
          </a:solidFill>
          <a:ln/>
        </p:spPr>
      </p:sp>
      <p:sp>
        <p:nvSpPr>
          <p:cNvPr id="19" name="Text 17"/>
          <p:cNvSpPr/>
          <p:nvPr/>
        </p:nvSpPr>
        <p:spPr>
          <a:xfrm>
            <a:off x="731520" y="4133088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5BC7C5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Phase 2 · FY27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731520" y="4526280"/>
            <a:ext cx="3474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6EAF5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Broader MENA + Egypt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4572000" y="4133088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F2B544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VERTICALS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572000" y="4434840"/>
            <a:ext cx="3474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AA4C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Telco · Energy · Sovereign funds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8229600" y="4133088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F2B544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TARGET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8229600" y="4434840"/>
            <a:ext cx="3474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6EA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→ 110 logos · $62M ARR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457200" y="5212080"/>
            <a:ext cx="11277295" cy="1051560"/>
          </a:xfrm>
          <a:prstGeom prst="roundRect">
            <a:avLst>
              <a:gd name="adj" fmla="val 6957"/>
            </a:avLst>
          </a:prstGeom>
          <a:solidFill>
            <a:srgbClr val="111933"/>
          </a:solidFill>
          <a:ln w="9525">
            <a:solidFill>
              <a:srgbClr val="1E2A55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457200" y="5212080"/>
            <a:ext cx="73152" cy="1051560"/>
          </a:xfrm>
          <a:prstGeom prst="rect">
            <a:avLst/>
          </a:prstGeom>
          <a:solidFill>
            <a:srgbClr val="E26D8A"/>
          </a:solidFill>
          <a:ln/>
        </p:spPr>
      </p:sp>
      <p:sp>
        <p:nvSpPr>
          <p:cNvPr id="27" name="Text 25"/>
          <p:cNvSpPr/>
          <p:nvPr/>
        </p:nvSpPr>
        <p:spPr>
          <a:xfrm>
            <a:off x="731520" y="5321808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26D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Phase 3 · FY28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731520" y="5715000"/>
            <a:ext cx="3474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6EAF5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EU sovereign + South-East Asia</a:t>
            </a:r>
            <a:endParaRPr lang="en-US" sz="1600" dirty="0"/>
          </a:p>
        </p:txBody>
      </p:sp>
      <p:sp>
        <p:nvSpPr>
          <p:cNvPr id="29" name="Text 27"/>
          <p:cNvSpPr/>
          <p:nvPr/>
        </p:nvSpPr>
        <p:spPr>
          <a:xfrm>
            <a:off x="4572000" y="5321808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F2B544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VERTICALS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4572000" y="5623560"/>
            <a:ext cx="3474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AA4C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Government · Critical infra · Healthcare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8229600" y="5321808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F2B544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TARGET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8229600" y="5623560"/>
            <a:ext cx="3474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6EA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→ 200 logos · $148M ARR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A0F2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92608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F2B544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NEXUS  AI  OS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7162495" y="292608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spc="600" kern="0" dirty="0">
                <a:solidFill>
                  <a:srgbClr val="9AA4C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EXIT SCENARIOS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457200" y="6355080"/>
            <a:ext cx="11277295" cy="0"/>
          </a:xfrm>
          <a:prstGeom prst="line">
            <a:avLst/>
          </a:prstGeom>
          <a:noFill/>
          <a:ln w="6350">
            <a:solidFill>
              <a:srgbClr val="1E2A55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6473952"/>
            <a:ext cx="5486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spc="400" kern="0" dirty="0">
                <a:solidFill>
                  <a:srgbClr val="9AA4C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CONFIDENTIAL · SERIES A · 2026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10362895" y="6473952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2B54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13 / 14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457200" y="8686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F2B544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12 · LIQUIDITY PATHS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57200" y="1188720"/>
            <a:ext cx="11277295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E6EAF5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Three credible exit paths. Modeled, not promised.</a:t>
            </a:r>
            <a:endParaRPr lang="en-US" sz="3600" dirty="0"/>
          </a:p>
        </p:txBody>
      </p:sp>
      <p:sp>
        <p:nvSpPr>
          <p:cNvPr id="9" name="Shape 7"/>
          <p:cNvSpPr/>
          <p:nvPr/>
        </p:nvSpPr>
        <p:spPr>
          <a:xfrm>
            <a:off x="457200" y="2743200"/>
            <a:ext cx="11277295" cy="868680"/>
          </a:xfrm>
          <a:prstGeom prst="roundRect">
            <a:avLst>
              <a:gd name="adj" fmla="val 8421"/>
            </a:avLst>
          </a:prstGeom>
          <a:solidFill>
            <a:srgbClr val="111933"/>
          </a:solidFill>
          <a:ln w="9525">
            <a:solidFill>
              <a:srgbClr val="1E2A55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57200" y="2743200"/>
            <a:ext cx="73152" cy="868680"/>
          </a:xfrm>
          <a:prstGeom prst="rect">
            <a:avLst/>
          </a:prstGeom>
          <a:solidFill>
            <a:srgbClr val="F2B544"/>
          </a:solidFill>
          <a:ln/>
        </p:spPr>
      </p:sp>
      <p:sp>
        <p:nvSpPr>
          <p:cNvPr id="11" name="Text 9"/>
          <p:cNvSpPr/>
          <p:nvPr/>
        </p:nvSpPr>
        <p:spPr>
          <a:xfrm>
            <a:off x="731520" y="2816352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6EAF5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Strategic acquisition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731520" y="3154680"/>
            <a:ext cx="3657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2B544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$2.5–4.0B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4572000" y="2852928"/>
            <a:ext cx="71323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AA4C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Global enterprise software (Oracle, ServiceNow, Microsoft) or regional champion (STC, Saudi Aramco Digital, e&amp;).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57200" y="3703320"/>
            <a:ext cx="11277295" cy="868680"/>
          </a:xfrm>
          <a:prstGeom prst="roundRect">
            <a:avLst>
              <a:gd name="adj" fmla="val 8421"/>
            </a:avLst>
          </a:prstGeom>
          <a:solidFill>
            <a:srgbClr val="111933"/>
          </a:solidFill>
          <a:ln w="9525">
            <a:solidFill>
              <a:srgbClr val="1E2A55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57200" y="3703320"/>
            <a:ext cx="73152" cy="868680"/>
          </a:xfrm>
          <a:prstGeom prst="rect">
            <a:avLst/>
          </a:prstGeom>
          <a:solidFill>
            <a:srgbClr val="5BC7C5"/>
          </a:solidFill>
          <a:ln/>
        </p:spPr>
      </p:sp>
      <p:sp>
        <p:nvSpPr>
          <p:cNvPr id="16" name="Text 14"/>
          <p:cNvSpPr/>
          <p:nvPr/>
        </p:nvSpPr>
        <p:spPr>
          <a:xfrm>
            <a:off x="731520" y="3776472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6EAF5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Sovereign-backed IPO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731520" y="4114800"/>
            <a:ext cx="3657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5BC7C5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$4–7B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4572000" y="3813048"/>
            <a:ext cx="71323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AA4C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Tadawul or dual KSA/LSE listing once ARR &gt; $200M and EBITDA stable. Aligned with Vision 2030 capital-market priorities.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57200" y="4663440"/>
            <a:ext cx="11277295" cy="868680"/>
          </a:xfrm>
          <a:prstGeom prst="roundRect">
            <a:avLst>
              <a:gd name="adj" fmla="val 8421"/>
            </a:avLst>
          </a:prstGeom>
          <a:solidFill>
            <a:srgbClr val="111933"/>
          </a:solidFill>
          <a:ln w="9525">
            <a:solidFill>
              <a:srgbClr val="1E2A55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57200" y="4663440"/>
            <a:ext cx="73152" cy="868680"/>
          </a:xfrm>
          <a:prstGeom prst="rect">
            <a:avLst/>
          </a:prstGeom>
          <a:solidFill>
            <a:srgbClr val="E26D8A"/>
          </a:solidFill>
          <a:ln/>
        </p:spPr>
      </p:sp>
      <p:sp>
        <p:nvSpPr>
          <p:cNvPr id="21" name="Text 19"/>
          <p:cNvSpPr/>
          <p:nvPr/>
        </p:nvSpPr>
        <p:spPr>
          <a:xfrm>
            <a:off x="731520" y="4736592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6EAF5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PIF / strategic stake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731520" y="5074920"/>
            <a:ext cx="3657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26D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Secondary $400–900M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4572000" y="4773168"/>
            <a:ext cx="71323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AA4C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Partial secondary in late Series B / C from sovereign capital aligned with national AI strategy.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457200" y="5806440"/>
            <a:ext cx="1127729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AA4C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Comparable benchmarks: Palantir at IPO $20B  ·  Snowflake $33B  ·  regional sovereign-AI premium typically 2.5–4× ARR.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F2C"/>
          </a:solidFill>
          <a:ln w="12700">
            <a:solidFill>
              <a:srgbClr val="0A0F2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2743200" y="-2743200"/>
            <a:ext cx="8229600" cy="8229600"/>
          </a:xfrm>
          <a:prstGeom prst="ellipse">
            <a:avLst/>
          </a:prstGeom>
          <a:solidFill>
            <a:srgbClr val="F2B544">
              <a:alpha val="8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7619695" y="3200400"/>
            <a:ext cx="7315200" cy="7315200"/>
          </a:xfrm>
          <a:prstGeom prst="ellipse">
            <a:avLst/>
          </a:prstGeom>
          <a:solidFill>
            <a:srgbClr val="5BC7C5">
              <a:alpha val="6000"/>
            </a:srgbClr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292608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F2B544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NEXUS  AI  OS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7162495" y="292608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spc="600" kern="0" dirty="0">
                <a:solidFill>
                  <a:srgbClr val="9AA4C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THE ASK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640080" y="1463040"/>
            <a:ext cx="109728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000" b="1" dirty="0">
                <a:solidFill>
                  <a:srgbClr val="E6EAF5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Lead our Series A.</a:t>
            </a:r>
            <a:endParaRPr lang="en-US" sz="6000" dirty="0"/>
          </a:p>
        </p:txBody>
      </p:sp>
      <p:sp>
        <p:nvSpPr>
          <p:cNvPr id="8" name="Text 6"/>
          <p:cNvSpPr/>
          <p:nvPr/>
        </p:nvSpPr>
        <p:spPr>
          <a:xfrm>
            <a:off x="640080" y="2468880"/>
            <a:ext cx="10972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9AA4C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Build the sovereign AI layer of the next decade — with the team already running it in production.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640080" y="3840480"/>
            <a:ext cx="2606040" cy="1371600"/>
          </a:xfrm>
          <a:prstGeom prst="roundRect">
            <a:avLst>
              <a:gd name="adj" fmla="val 5333"/>
            </a:avLst>
          </a:prstGeom>
          <a:solidFill>
            <a:srgbClr val="111933"/>
          </a:solidFill>
          <a:ln w="9525">
            <a:solidFill>
              <a:srgbClr val="1E2A55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868680" y="4096512"/>
            <a:ext cx="365760" cy="0"/>
          </a:xfrm>
          <a:prstGeom prst="line">
            <a:avLst/>
          </a:prstGeom>
          <a:noFill/>
          <a:ln w="19050">
            <a:solidFill>
              <a:srgbClr val="F2B544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68680" y="4160520"/>
            <a:ext cx="21488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2B544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$80M</a:t>
            </a:r>
            <a:endParaRPr lang="en-US" sz="3200" dirty="0"/>
          </a:p>
        </p:txBody>
      </p:sp>
      <p:sp>
        <p:nvSpPr>
          <p:cNvPr id="12" name="Text 10"/>
          <p:cNvSpPr/>
          <p:nvPr/>
        </p:nvSpPr>
        <p:spPr>
          <a:xfrm>
            <a:off x="868680" y="4572000"/>
            <a:ext cx="2148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AA4C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Series A round size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3429000" y="3840480"/>
            <a:ext cx="2606040" cy="1371600"/>
          </a:xfrm>
          <a:prstGeom prst="roundRect">
            <a:avLst>
              <a:gd name="adj" fmla="val 5333"/>
            </a:avLst>
          </a:prstGeom>
          <a:solidFill>
            <a:srgbClr val="111933"/>
          </a:solidFill>
          <a:ln w="9525">
            <a:solidFill>
              <a:srgbClr val="1E2A55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3657600" y="4096512"/>
            <a:ext cx="365760" cy="0"/>
          </a:xfrm>
          <a:prstGeom prst="line">
            <a:avLst/>
          </a:prstGeom>
          <a:noFill/>
          <a:ln w="19050">
            <a:solidFill>
              <a:srgbClr val="5BC7C5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0" y="4160520"/>
            <a:ext cx="21488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5BC7C5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$400M</a:t>
            </a:r>
            <a:endParaRPr lang="en-US" sz="3200" dirty="0"/>
          </a:p>
        </p:txBody>
      </p:sp>
      <p:sp>
        <p:nvSpPr>
          <p:cNvPr id="16" name="Text 14"/>
          <p:cNvSpPr/>
          <p:nvPr/>
        </p:nvSpPr>
        <p:spPr>
          <a:xfrm>
            <a:off x="3657600" y="4572000"/>
            <a:ext cx="2148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AA4C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Post-money valuation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6217920" y="3840480"/>
            <a:ext cx="2606040" cy="1371600"/>
          </a:xfrm>
          <a:prstGeom prst="roundRect">
            <a:avLst>
              <a:gd name="adj" fmla="val 5333"/>
            </a:avLst>
          </a:prstGeom>
          <a:solidFill>
            <a:srgbClr val="111933"/>
          </a:solidFill>
          <a:ln w="9525">
            <a:solidFill>
              <a:srgbClr val="1E2A55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446520" y="4096512"/>
            <a:ext cx="365760" cy="0"/>
          </a:xfrm>
          <a:prstGeom prst="line">
            <a:avLst/>
          </a:prstGeom>
          <a:noFill/>
          <a:ln w="19050">
            <a:solidFill>
              <a:srgbClr val="E26D8A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446520" y="4160520"/>
            <a:ext cx="21488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E26D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12 wks</a:t>
            </a:r>
            <a:endParaRPr lang="en-US" sz="3200" dirty="0"/>
          </a:p>
        </p:txBody>
      </p:sp>
      <p:sp>
        <p:nvSpPr>
          <p:cNvPr id="20" name="Text 18"/>
          <p:cNvSpPr/>
          <p:nvPr/>
        </p:nvSpPr>
        <p:spPr>
          <a:xfrm>
            <a:off x="6446520" y="4572000"/>
            <a:ext cx="2148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AA4C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Target close window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9006840" y="3840480"/>
            <a:ext cx="2606040" cy="1371600"/>
          </a:xfrm>
          <a:prstGeom prst="roundRect">
            <a:avLst>
              <a:gd name="adj" fmla="val 5333"/>
            </a:avLst>
          </a:prstGeom>
          <a:solidFill>
            <a:srgbClr val="111933"/>
          </a:solidFill>
          <a:ln w="9525">
            <a:solidFill>
              <a:srgbClr val="1E2A55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9235440" y="4096512"/>
            <a:ext cx="365760" cy="0"/>
          </a:xfrm>
          <a:prstGeom prst="line">
            <a:avLst/>
          </a:prstGeom>
          <a:noFill/>
          <a:ln w="19050">
            <a:solidFill>
              <a:srgbClr val="F2B544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9235440" y="4160520"/>
            <a:ext cx="21488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2B544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2 + 1</a:t>
            </a:r>
            <a:endParaRPr lang="en-US" sz="3200" dirty="0"/>
          </a:p>
        </p:txBody>
      </p:sp>
      <p:sp>
        <p:nvSpPr>
          <p:cNvPr id="24" name="Text 22"/>
          <p:cNvSpPr/>
          <p:nvPr/>
        </p:nvSpPr>
        <p:spPr>
          <a:xfrm>
            <a:off x="9235440" y="4572000"/>
            <a:ext cx="2148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AA4C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Board seats reserved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640080" y="5532120"/>
            <a:ext cx="10881360" cy="868680"/>
          </a:xfrm>
          <a:prstGeom prst="roundRect">
            <a:avLst>
              <a:gd name="adj" fmla="val 8421"/>
            </a:avLst>
          </a:prstGeom>
          <a:solidFill>
            <a:srgbClr val="111933"/>
          </a:solidFill>
          <a:ln w="12700">
            <a:solidFill>
              <a:srgbClr val="F2B544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868680" y="566928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F2B544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Next step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868680" y="594360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6EAF5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Executive briefing + live Digital Twin walkthrough · NDA + data-room access on request</a:t>
            </a:r>
            <a:endParaRPr lang="en-US" sz="1500" dirty="0"/>
          </a:p>
        </p:txBody>
      </p:sp>
      <p:sp>
        <p:nvSpPr>
          <p:cNvPr id="28" name="Text 26"/>
          <p:cNvSpPr/>
          <p:nvPr/>
        </p:nvSpPr>
        <p:spPr>
          <a:xfrm>
            <a:off x="457200" y="6473952"/>
            <a:ext cx="1127729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spc="200" kern="0" dirty="0">
                <a:solidFill>
                  <a:srgbClr val="9AA4C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invest@nexus-ai-os.com   ·   nexus-ai-os.com/executive-briefing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B102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92608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F2B544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NEXUS  AI  OS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7162495" y="292608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spc="600" kern="0" dirty="0">
                <a:solidFill>
                  <a:srgbClr val="9AA4C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WHY NOW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457200" y="6355080"/>
            <a:ext cx="11277295" cy="0"/>
          </a:xfrm>
          <a:prstGeom prst="line">
            <a:avLst/>
          </a:prstGeom>
          <a:noFill/>
          <a:ln w="6350">
            <a:solidFill>
              <a:srgbClr val="1E2A55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6473952"/>
            <a:ext cx="5486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spc="400" kern="0" dirty="0">
                <a:solidFill>
                  <a:srgbClr val="9AA4C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CONFIDENTIAL · SERIES A · 2026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10362895" y="6473952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2B54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02 / 14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457200" y="8686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F2B544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01 · MACRO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57200" y="1188720"/>
            <a:ext cx="11277295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E6EAF5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Three forces collide. We sit at the intersection.</a:t>
            </a:r>
            <a:endParaRPr lang="en-US" sz="3600" dirty="0"/>
          </a:p>
        </p:txBody>
      </p:sp>
      <p:sp>
        <p:nvSpPr>
          <p:cNvPr id="9" name="Shape 7"/>
          <p:cNvSpPr/>
          <p:nvPr/>
        </p:nvSpPr>
        <p:spPr>
          <a:xfrm>
            <a:off x="457200" y="3200400"/>
            <a:ext cx="3657600" cy="2743200"/>
          </a:xfrm>
          <a:prstGeom prst="roundRect">
            <a:avLst>
              <a:gd name="adj" fmla="val 2667"/>
            </a:avLst>
          </a:prstGeom>
          <a:solidFill>
            <a:srgbClr val="111933"/>
          </a:solidFill>
          <a:ln w="9525">
            <a:solidFill>
              <a:srgbClr val="1E2A55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57200" y="3200400"/>
            <a:ext cx="54864" cy="2743200"/>
          </a:xfrm>
          <a:prstGeom prst="rect">
            <a:avLst/>
          </a:prstGeom>
          <a:solidFill>
            <a:srgbClr val="F2B544"/>
          </a:solidFill>
          <a:ln/>
        </p:spPr>
      </p:sp>
      <p:sp>
        <p:nvSpPr>
          <p:cNvPr id="11" name="Text 9"/>
          <p:cNvSpPr/>
          <p:nvPr/>
        </p:nvSpPr>
        <p:spPr>
          <a:xfrm>
            <a:off x="731520" y="3401568"/>
            <a:ext cx="3200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6EAF5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AI maturity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731520" y="3886200"/>
            <a:ext cx="3200400" cy="1874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AA4C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Foundation models are finally good enough to run executive workflows — not just chat.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297680" y="3200400"/>
            <a:ext cx="3657600" cy="2743200"/>
          </a:xfrm>
          <a:prstGeom prst="roundRect">
            <a:avLst>
              <a:gd name="adj" fmla="val 2667"/>
            </a:avLst>
          </a:prstGeom>
          <a:solidFill>
            <a:srgbClr val="111933"/>
          </a:solidFill>
          <a:ln w="9525">
            <a:solidFill>
              <a:srgbClr val="1E2A55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297680" y="3200400"/>
            <a:ext cx="54864" cy="2743200"/>
          </a:xfrm>
          <a:prstGeom prst="rect">
            <a:avLst/>
          </a:prstGeom>
          <a:solidFill>
            <a:srgbClr val="5BC7C5"/>
          </a:solidFill>
          <a:ln/>
        </p:spPr>
      </p:sp>
      <p:sp>
        <p:nvSpPr>
          <p:cNvPr id="15" name="Text 13"/>
          <p:cNvSpPr/>
          <p:nvPr/>
        </p:nvSpPr>
        <p:spPr>
          <a:xfrm>
            <a:off x="4572000" y="3401568"/>
            <a:ext cx="3200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6EAF5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Sovereign demand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4572000" y="3886200"/>
            <a:ext cx="3200400" cy="1874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AA4C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Governments in MENA and beyond are pulling decision-grade AI in-region, not renting it from US clouds.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8138160" y="3200400"/>
            <a:ext cx="3657600" cy="2743200"/>
          </a:xfrm>
          <a:prstGeom prst="roundRect">
            <a:avLst>
              <a:gd name="adj" fmla="val 2667"/>
            </a:avLst>
          </a:prstGeom>
          <a:solidFill>
            <a:srgbClr val="111933"/>
          </a:solidFill>
          <a:ln w="9525">
            <a:solidFill>
              <a:srgbClr val="1E2A55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8138160" y="3200400"/>
            <a:ext cx="54864" cy="2743200"/>
          </a:xfrm>
          <a:prstGeom prst="rect">
            <a:avLst/>
          </a:prstGeom>
          <a:solidFill>
            <a:srgbClr val="E26D8A"/>
          </a:solidFill>
          <a:ln/>
        </p:spPr>
      </p:sp>
      <p:sp>
        <p:nvSpPr>
          <p:cNvPr id="19" name="Text 17"/>
          <p:cNvSpPr/>
          <p:nvPr/>
        </p:nvSpPr>
        <p:spPr>
          <a:xfrm>
            <a:off x="8412480" y="3401568"/>
            <a:ext cx="3200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6EAF5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Cost compression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8412480" y="3886200"/>
            <a:ext cx="3200400" cy="1874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AA4C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Boards want 30–60% G&amp;A reduction without losing control. NEXUS automates it with audit trails.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0F2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92608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F2B544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NEXUS  AI  OS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7162495" y="292608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spc="600" kern="0" dirty="0">
                <a:solidFill>
                  <a:srgbClr val="9AA4C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DEFENSIBILITY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457200" y="6355080"/>
            <a:ext cx="11277295" cy="0"/>
          </a:xfrm>
          <a:prstGeom prst="line">
            <a:avLst/>
          </a:prstGeom>
          <a:noFill/>
          <a:ln w="6350">
            <a:solidFill>
              <a:srgbClr val="1E2A55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6473952"/>
            <a:ext cx="5486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spc="400" kern="0" dirty="0">
                <a:solidFill>
                  <a:srgbClr val="9AA4C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CONFIDENTIAL · SERIES A · 2026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10362895" y="6473952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2B54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03 / 14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457200" y="8686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F2B544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02 · MOAT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57200" y="1188720"/>
            <a:ext cx="11277295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E6EAF5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Five layers of defensibility. Compounding.</a:t>
            </a:r>
            <a:endParaRPr lang="en-US" sz="3600" dirty="0"/>
          </a:p>
        </p:txBody>
      </p:sp>
      <p:sp>
        <p:nvSpPr>
          <p:cNvPr id="9" name="Shape 7"/>
          <p:cNvSpPr/>
          <p:nvPr/>
        </p:nvSpPr>
        <p:spPr>
          <a:xfrm>
            <a:off x="457200" y="3017520"/>
            <a:ext cx="3657600" cy="1508760"/>
          </a:xfrm>
          <a:prstGeom prst="roundRect">
            <a:avLst>
              <a:gd name="adj" fmla="val 4848"/>
            </a:avLst>
          </a:prstGeom>
          <a:solidFill>
            <a:srgbClr val="111933"/>
          </a:solidFill>
          <a:ln w="9525">
            <a:solidFill>
              <a:srgbClr val="1E2A55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57200" y="3017520"/>
            <a:ext cx="54864" cy="1508760"/>
          </a:xfrm>
          <a:prstGeom prst="rect">
            <a:avLst/>
          </a:prstGeom>
          <a:solidFill>
            <a:srgbClr val="F2B544"/>
          </a:solidFill>
          <a:ln/>
        </p:spPr>
      </p:sp>
      <p:sp>
        <p:nvSpPr>
          <p:cNvPr id="11" name="Text 9"/>
          <p:cNvSpPr/>
          <p:nvPr/>
        </p:nvSpPr>
        <p:spPr>
          <a:xfrm>
            <a:off x="731520" y="3218688"/>
            <a:ext cx="3200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6EAF5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Arabic-native AI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731520" y="3703320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AA4C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Proprietary MSA + Gulf-dialect ARIA tuning, voice + RTL, validated by sovereign customers.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297680" y="3017520"/>
            <a:ext cx="3657600" cy="1508760"/>
          </a:xfrm>
          <a:prstGeom prst="roundRect">
            <a:avLst>
              <a:gd name="adj" fmla="val 4848"/>
            </a:avLst>
          </a:prstGeom>
          <a:solidFill>
            <a:srgbClr val="111933"/>
          </a:solidFill>
          <a:ln w="9525">
            <a:solidFill>
              <a:srgbClr val="1E2A55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297680" y="3017520"/>
            <a:ext cx="54864" cy="1508760"/>
          </a:xfrm>
          <a:prstGeom prst="rect">
            <a:avLst/>
          </a:prstGeom>
          <a:solidFill>
            <a:srgbClr val="5BC7C5"/>
          </a:solidFill>
          <a:ln/>
        </p:spPr>
      </p:sp>
      <p:sp>
        <p:nvSpPr>
          <p:cNvPr id="15" name="Text 13"/>
          <p:cNvSpPr/>
          <p:nvPr/>
        </p:nvSpPr>
        <p:spPr>
          <a:xfrm>
            <a:off x="4572000" y="3218688"/>
            <a:ext cx="3200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6EAF5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Sovereign deployment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4572000" y="3703320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AA4C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In-Kingdom residency, NCA ECC / CCC alignment, PDPL — competitors retrofit, we ship native.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8138160" y="3017520"/>
            <a:ext cx="3657600" cy="1508760"/>
          </a:xfrm>
          <a:prstGeom prst="roundRect">
            <a:avLst>
              <a:gd name="adj" fmla="val 4848"/>
            </a:avLst>
          </a:prstGeom>
          <a:solidFill>
            <a:srgbClr val="111933"/>
          </a:solidFill>
          <a:ln w="9525">
            <a:solidFill>
              <a:srgbClr val="1E2A55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8138160" y="3017520"/>
            <a:ext cx="54864" cy="1508760"/>
          </a:xfrm>
          <a:prstGeom prst="rect">
            <a:avLst/>
          </a:prstGeom>
          <a:solidFill>
            <a:srgbClr val="E26D8A"/>
          </a:solidFill>
          <a:ln/>
        </p:spPr>
      </p:sp>
      <p:sp>
        <p:nvSpPr>
          <p:cNvPr id="19" name="Text 17"/>
          <p:cNvSpPr/>
          <p:nvPr/>
        </p:nvSpPr>
        <p:spPr>
          <a:xfrm>
            <a:off x="8412480" y="3218688"/>
            <a:ext cx="3200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6EAF5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Digital Twin graph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8412480" y="3703320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AA4C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Customer-specific entity graph compounds with every connector and decision logged.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457200" y="4709160"/>
            <a:ext cx="3657600" cy="1508760"/>
          </a:xfrm>
          <a:prstGeom prst="roundRect">
            <a:avLst>
              <a:gd name="adj" fmla="val 4848"/>
            </a:avLst>
          </a:prstGeom>
          <a:solidFill>
            <a:srgbClr val="111933"/>
          </a:solidFill>
          <a:ln w="9525">
            <a:solidFill>
              <a:srgbClr val="1E2A55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457200" y="4709160"/>
            <a:ext cx="54864" cy="1508760"/>
          </a:xfrm>
          <a:prstGeom prst="rect">
            <a:avLst/>
          </a:prstGeom>
          <a:solidFill>
            <a:srgbClr val="F2B544"/>
          </a:solidFill>
          <a:ln/>
        </p:spPr>
      </p:sp>
      <p:sp>
        <p:nvSpPr>
          <p:cNvPr id="23" name="Text 21"/>
          <p:cNvSpPr/>
          <p:nvPr/>
        </p:nvSpPr>
        <p:spPr>
          <a:xfrm>
            <a:off x="731520" y="4910328"/>
            <a:ext cx="3200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6EAF5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Workflow lock-in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731520" y="5394960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AA4C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ARIA runs the morning meeting — replacing the dashboard layer, not just adding to it.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4297680" y="4709160"/>
            <a:ext cx="3657600" cy="1508760"/>
          </a:xfrm>
          <a:prstGeom prst="roundRect">
            <a:avLst>
              <a:gd name="adj" fmla="val 4848"/>
            </a:avLst>
          </a:prstGeom>
          <a:solidFill>
            <a:srgbClr val="111933"/>
          </a:solidFill>
          <a:ln w="9525">
            <a:solidFill>
              <a:srgbClr val="1E2A55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4297680" y="4709160"/>
            <a:ext cx="54864" cy="1508760"/>
          </a:xfrm>
          <a:prstGeom prst="rect">
            <a:avLst/>
          </a:prstGeom>
          <a:solidFill>
            <a:srgbClr val="5BC7C5"/>
          </a:solidFill>
          <a:ln/>
        </p:spPr>
      </p:sp>
      <p:sp>
        <p:nvSpPr>
          <p:cNvPr id="27" name="Text 25"/>
          <p:cNvSpPr/>
          <p:nvPr/>
        </p:nvSpPr>
        <p:spPr>
          <a:xfrm>
            <a:off x="4572000" y="4910328"/>
            <a:ext cx="3200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6EAF5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Government trust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4572000" y="5394960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AA4C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Reference deployments inside national programs unlock the next 10 RFPs without bidding.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102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92608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F2B544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NEXUS  AI  OS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7162495" y="292608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spc="600" kern="0" dirty="0">
                <a:solidFill>
                  <a:srgbClr val="9AA4C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LANDSCAPE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457200" y="6355080"/>
            <a:ext cx="11277295" cy="0"/>
          </a:xfrm>
          <a:prstGeom prst="line">
            <a:avLst/>
          </a:prstGeom>
          <a:noFill/>
          <a:ln w="6350">
            <a:solidFill>
              <a:srgbClr val="1E2A55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6473952"/>
            <a:ext cx="5486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spc="400" kern="0" dirty="0">
                <a:solidFill>
                  <a:srgbClr val="9AA4C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CONFIDENTIAL · SERIES A · 2026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10362895" y="6473952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2B54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04 / 14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457200" y="8686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F2B544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03 · COMPETITION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57200" y="1188720"/>
            <a:ext cx="11277295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E6EAF5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Where NEXUS sits on the map.</a:t>
            </a:r>
            <a:endParaRPr lang="en-US" sz="36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2926080"/>
          <a:ext cx="11277295" cy="914400"/>
        </p:xfrm>
        <a:graphic>
          <a:graphicData uri="http://schemas.openxmlformats.org/drawingml/2006/table">
            <a:tbl>
              <a:tblPr/>
              <a:tblGrid>
                <a:gridCol w="2194560"/>
                <a:gridCol w="1645920"/>
                <a:gridCol w="2011680"/>
                <a:gridCol w="1828800"/>
                <a:gridCol w="1463040"/>
                <a:gridCol w="2103120"/>
              </a:tblGrid>
              <a:tr h="45720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endParaRPr lang="en-US" sz="1200" dirty="0">
                        <a:latin typeface="Helvetica Neue" charset="0"/>
                        <a:ea typeface="Helvetica Neue" charset="0"/>
                        <a:cs typeface="Helvetica Neue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93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E6EAF5"/>
                          </a:solidFill>
                          <a:latin typeface="Helvetica Neue" pitchFamily="34" charset="0"/>
                          <a:ea typeface="Helvetica Neue" pitchFamily="34" charset="-122"/>
                          <a:cs typeface="Helvetica Neue" pitchFamily="34" charset="-120"/>
                        </a:rPr>
                        <a:t>Arabic-native</a:t>
                      </a:r>
                      <a:endParaRPr lang="en-US" sz="1200" dirty="0">
                        <a:latin typeface="Helvetica Neue" charset="0"/>
                        <a:ea typeface="Helvetica Neue" charset="0"/>
                        <a:cs typeface="Helvetica Neue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93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E6EAF5"/>
                          </a:solidFill>
                          <a:latin typeface="Helvetica Neue" pitchFamily="34" charset="0"/>
                          <a:ea typeface="Helvetica Neue" pitchFamily="34" charset="-122"/>
                          <a:cs typeface="Helvetica Neue" pitchFamily="34" charset="-120"/>
                        </a:rPr>
                        <a:t>Sovereign / in-region</a:t>
                      </a:r>
                      <a:endParaRPr lang="en-US" sz="1200" dirty="0">
                        <a:latin typeface="Helvetica Neue" charset="0"/>
                        <a:ea typeface="Helvetica Neue" charset="0"/>
                        <a:cs typeface="Helvetica Neue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93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E6EAF5"/>
                          </a:solidFill>
                          <a:latin typeface="Helvetica Neue" pitchFamily="34" charset="0"/>
                          <a:ea typeface="Helvetica Neue" pitchFamily="34" charset="-122"/>
                          <a:cs typeface="Helvetica Neue" pitchFamily="34" charset="-120"/>
                        </a:rPr>
                        <a:t>Executive workflow</a:t>
                      </a:r>
                      <a:endParaRPr lang="en-US" sz="1200" dirty="0">
                        <a:latin typeface="Helvetica Neue" charset="0"/>
                        <a:ea typeface="Helvetica Neue" charset="0"/>
                        <a:cs typeface="Helvetica Neue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93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E6EAF5"/>
                          </a:solidFill>
                          <a:latin typeface="Helvetica Neue" pitchFamily="34" charset="0"/>
                          <a:ea typeface="Helvetica Neue" pitchFamily="34" charset="-122"/>
                          <a:cs typeface="Helvetica Neue" pitchFamily="34" charset="-120"/>
                        </a:rPr>
                        <a:t>Digital Twin</a:t>
                      </a:r>
                      <a:endParaRPr lang="en-US" sz="1200" dirty="0">
                        <a:latin typeface="Helvetica Neue" charset="0"/>
                        <a:ea typeface="Helvetica Neue" charset="0"/>
                        <a:cs typeface="Helvetica Neue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93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E6EAF5"/>
                          </a:solidFill>
                          <a:latin typeface="Helvetica Neue" pitchFamily="34" charset="0"/>
                          <a:ea typeface="Helvetica Neue" pitchFamily="34" charset="-122"/>
                          <a:cs typeface="Helvetica Neue" pitchFamily="34" charset="-120"/>
                        </a:rPr>
                        <a:t>Autonomous agents</a:t>
                      </a:r>
                      <a:endParaRPr lang="en-US" sz="1200" dirty="0">
                        <a:latin typeface="Helvetica Neue" charset="0"/>
                        <a:ea typeface="Helvetica Neue" charset="0"/>
                        <a:cs typeface="Helvetica Neue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933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2B544"/>
                          </a:solidFill>
                          <a:latin typeface="Helvetica Neue" pitchFamily="34" charset="0"/>
                          <a:ea typeface="Helvetica Neue" pitchFamily="34" charset="-122"/>
                          <a:cs typeface="Helvetica Neue" pitchFamily="34" charset="-120"/>
                        </a:rPr>
                        <a:t>NEXUS AI OS</a:t>
                      </a:r>
                      <a:endParaRPr lang="en-US" sz="1200" dirty="0">
                        <a:latin typeface="Helvetica Neue" charset="0"/>
                        <a:ea typeface="Helvetica Neue" charset="0"/>
                        <a:cs typeface="Helvetica Neue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93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E6EAF5"/>
                          </a:solidFill>
                          <a:latin typeface="Helvetica Neue" pitchFamily="34" charset="0"/>
                          <a:ea typeface="Helvetica Neue" pitchFamily="34" charset="-122"/>
                          <a:cs typeface="Helvetica Neue" pitchFamily="34" charset="-120"/>
                        </a:rPr>
                        <a:t>●●●</a:t>
                      </a:r>
                      <a:endParaRPr lang="en-US" sz="1200" dirty="0">
                        <a:latin typeface="Helvetica Neue" charset="0"/>
                        <a:ea typeface="Helvetica Neue" charset="0"/>
                        <a:cs typeface="Helvetica Neue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93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E6EAF5"/>
                          </a:solidFill>
                          <a:latin typeface="Helvetica Neue" pitchFamily="34" charset="0"/>
                          <a:ea typeface="Helvetica Neue" pitchFamily="34" charset="-122"/>
                          <a:cs typeface="Helvetica Neue" pitchFamily="34" charset="-120"/>
                        </a:rPr>
                        <a:t>●●●</a:t>
                      </a:r>
                      <a:endParaRPr lang="en-US" sz="1200" dirty="0">
                        <a:latin typeface="Helvetica Neue" charset="0"/>
                        <a:ea typeface="Helvetica Neue" charset="0"/>
                        <a:cs typeface="Helvetica Neue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93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E6EAF5"/>
                          </a:solidFill>
                          <a:latin typeface="Helvetica Neue" pitchFamily="34" charset="0"/>
                          <a:ea typeface="Helvetica Neue" pitchFamily="34" charset="-122"/>
                          <a:cs typeface="Helvetica Neue" pitchFamily="34" charset="-120"/>
                        </a:rPr>
                        <a:t>●●●</a:t>
                      </a:r>
                      <a:endParaRPr lang="en-US" sz="1200" dirty="0">
                        <a:latin typeface="Helvetica Neue" charset="0"/>
                        <a:ea typeface="Helvetica Neue" charset="0"/>
                        <a:cs typeface="Helvetica Neue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93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E6EAF5"/>
                          </a:solidFill>
                          <a:latin typeface="Helvetica Neue" pitchFamily="34" charset="0"/>
                          <a:ea typeface="Helvetica Neue" pitchFamily="34" charset="-122"/>
                          <a:cs typeface="Helvetica Neue" pitchFamily="34" charset="-120"/>
                        </a:rPr>
                        <a:t>●●●</a:t>
                      </a:r>
                      <a:endParaRPr lang="en-US" sz="1200" dirty="0">
                        <a:latin typeface="Helvetica Neue" charset="0"/>
                        <a:ea typeface="Helvetica Neue" charset="0"/>
                        <a:cs typeface="Helvetica Neue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93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E6EAF5"/>
                          </a:solidFill>
                          <a:latin typeface="Helvetica Neue" pitchFamily="34" charset="0"/>
                          <a:ea typeface="Helvetica Neue" pitchFamily="34" charset="-122"/>
                          <a:cs typeface="Helvetica Neue" pitchFamily="34" charset="-120"/>
                        </a:rPr>
                        <a:t>●●●</a:t>
                      </a:r>
                      <a:endParaRPr lang="en-US" sz="1200" dirty="0">
                        <a:latin typeface="Helvetica Neue" charset="0"/>
                        <a:ea typeface="Helvetica Neue" charset="0"/>
                        <a:cs typeface="Helvetica Neue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933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E6EAF5"/>
                          </a:solidFill>
                          <a:latin typeface="Helvetica Neue" pitchFamily="34" charset="0"/>
                          <a:ea typeface="Helvetica Neue" pitchFamily="34" charset="-122"/>
                          <a:cs typeface="Helvetica Neue" pitchFamily="34" charset="-120"/>
                        </a:rPr>
                        <a:t>Palantir Foundry</a:t>
                      </a:r>
                      <a:endParaRPr lang="en-US" sz="1200" dirty="0">
                        <a:latin typeface="Helvetica Neue" charset="0"/>
                        <a:ea typeface="Helvetica Neue" charset="0"/>
                        <a:cs typeface="Helvetica Neue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93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E6EAF5"/>
                          </a:solidFill>
                          <a:latin typeface="Helvetica Neue" pitchFamily="34" charset="0"/>
                          <a:ea typeface="Helvetica Neue" pitchFamily="34" charset="-122"/>
                          <a:cs typeface="Helvetica Neue" pitchFamily="34" charset="-120"/>
                        </a:rPr>
                        <a:t>○</a:t>
                      </a:r>
                      <a:endParaRPr lang="en-US" sz="1200" dirty="0">
                        <a:latin typeface="Helvetica Neue" charset="0"/>
                        <a:ea typeface="Helvetica Neue" charset="0"/>
                        <a:cs typeface="Helvetica Neue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93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E6EAF5"/>
                          </a:solidFill>
                          <a:latin typeface="Helvetica Neue" pitchFamily="34" charset="0"/>
                          <a:ea typeface="Helvetica Neue" pitchFamily="34" charset="-122"/>
                          <a:cs typeface="Helvetica Neue" pitchFamily="34" charset="-120"/>
                        </a:rPr>
                        <a:t>●●</a:t>
                      </a:r>
                      <a:endParaRPr lang="en-US" sz="1200" dirty="0">
                        <a:latin typeface="Helvetica Neue" charset="0"/>
                        <a:ea typeface="Helvetica Neue" charset="0"/>
                        <a:cs typeface="Helvetica Neue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93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E6EAF5"/>
                          </a:solidFill>
                          <a:latin typeface="Helvetica Neue" pitchFamily="34" charset="0"/>
                          <a:ea typeface="Helvetica Neue" pitchFamily="34" charset="-122"/>
                          <a:cs typeface="Helvetica Neue" pitchFamily="34" charset="-120"/>
                        </a:rPr>
                        <a:t>●●●</a:t>
                      </a:r>
                      <a:endParaRPr lang="en-US" sz="1200" dirty="0">
                        <a:latin typeface="Helvetica Neue" charset="0"/>
                        <a:ea typeface="Helvetica Neue" charset="0"/>
                        <a:cs typeface="Helvetica Neue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93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E6EAF5"/>
                          </a:solidFill>
                          <a:latin typeface="Helvetica Neue" pitchFamily="34" charset="0"/>
                          <a:ea typeface="Helvetica Neue" pitchFamily="34" charset="-122"/>
                          <a:cs typeface="Helvetica Neue" pitchFamily="34" charset="-120"/>
                        </a:rPr>
                        <a:t>●●●</a:t>
                      </a:r>
                      <a:endParaRPr lang="en-US" sz="1200" dirty="0">
                        <a:latin typeface="Helvetica Neue" charset="0"/>
                        <a:ea typeface="Helvetica Neue" charset="0"/>
                        <a:cs typeface="Helvetica Neue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93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E6EAF5"/>
                          </a:solidFill>
                          <a:latin typeface="Helvetica Neue" pitchFamily="34" charset="0"/>
                          <a:ea typeface="Helvetica Neue" pitchFamily="34" charset="-122"/>
                          <a:cs typeface="Helvetica Neue" pitchFamily="34" charset="-120"/>
                        </a:rPr>
                        <a:t>●●</a:t>
                      </a:r>
                      <a:endParaRPr lang="en-US" sz="1200" dirty="0">
                        <a:latin typeface="Helvetica Neue" charset="0"/>
                        <a:ea typeface="Helvetica Neue" charset="0"/>
                        <a:cs typeface="Helvetica Neue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933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E6EAF5"/>
                          </a:solidFill>
                          <a:latin typeface="Helvetica Neue" pitchFamily="34" charset="0"/>
                          <a:ea typeface="Helvetica Neue" pitchFamily="34" charset="-122"/>
                          <a:cs typeface="Helvetica Neue" pitchFamily="34" charset="-120"/>
                        </a:rPr>
                        <a:t>Microsoft Copilot (M365 / Fabric)</a:t>
                      </a:r>
                      <a:endParaRPr lang="en-US" sz="1200" dirty="0">
                        <a:latin typeface="Helvetica Neue" charset="0"/>
                        <a:ea typeface="Helvetica Neue" charset="0"/>
                        <a:cs typeface="Helvetica Neue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93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E6EAF5"/>
                          </a:solidFill>
                          <a:latin typeface="Helvetica Neue" pitchFamily="34" charset="0"/>
                          <a:ea typeface="Helvetica Neue" pitchFamily="34" charset="-122"/>
                          <a:cs typeface="Helvetica Neue" pitchFamily="34" charset="-120"/>
                        </a:rPr>
                        <a:t>●</a:t>
                      </a:r>
                      <a:endParaRPr lang="en-US" sz="1200" dirty="0">
                        <a:latin typeface="Helvetica Neue" charset="0"/>
                        <a:ea typeface="Helvetica Neue" charset="0"/>
                        <a:cs typeface="Helvetica Neue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93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E6EAF5"/>
                          </a:solidFill>
                          <a:latin typeface="Helvetica Neue" pitchFamily="34" charset="0"/>
                          <a:ea typeface="Helvetica Neue" pitchFamily="34" charset="-122"/>
                          <a:cs typeface="Helvetica Neue" pitchFamily="34" charset="-120"/>
                        </a:rPr>
                        <a:t>●</a:t>
                      </a:r>
                      <a:endParaRPr lang="en-US" sz="1200" dirty="0">
                        <a:latin typeface="Helvetica Neue" charset="0"/>
                        <a:ea typeface="Helvetica Neue" charset="0"/>
                        <a:cs typeface="Helvetica Neue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93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E6EAF5"/>
                          </a:solidFill>
                          <a:latin typeface="Helvetica Neue" pitchFamily="34" charset="0"/>
                          <a:ea typeface="Helvetica Neue" pitchFamily="34" charset="-122"/>
                          <a:cs typeface="Helvetica Neue" pitchFamily="34" charset="-120"/>
                        </a:rPr>
                        <a:t>●●</a:t>
                      </a:r>
                      <a:endParaRPr lang="en-US" sz="1200" dirty="0">
                        <a:latin typeface="Helvetica Neue" charset="0"/>
                        <a:ea typeface="Helvetica Neue" charset="0"/>
                        <a:cs typeface="Helvetica Neue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93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E6EAF5"/>
                          </a:solidFill>
                          <a:latin typeface="Helvetica Neue" pitchFamily="34" charset="0"/>
                          <a:ea typeface="Helvetica Neue" pitchFamily="34" charset="-122"/>
                          <a:cs typeface="Helvetica Neue" pitchFamily="34" charset="-120"/>
                        </a:rPr>
                        <a:t>●</a:t>
                      </a:r>
                      <a:endParaRPr lang="en-US" sz="1200" dirty="0">
                        <a:latin typeface="Helvetica Neue" charset="0"/>
                        <a:ea typeface="Helvetica Neue" charset="0"/>
                        <a:cs typeface="Helvetica Neue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93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E6EAF5"/>
                          </a:solidFill>
                          <a:latin typeface="Helvetica Neue" pitchFamily="34" charset="0"/>
                          <a:ea typeface="Helvetica Neue" pitchFamily="34" charset="-122"/>
                          <a:cs typeface="Helvetica Neue" pitchFamily="34" charset="-120"/>
                        </a:rPr>
                        <a:t>●●</a:t>
                      </a:r>
                      <a:endParaRPr lang="en-US" sz="1200" dirty="0">
                        <a:latin typeface="Helvetica Neue" charset="0"/>
                        <a:ea typeface="Helvetica Neue" charset="0"/>
                        <a:cs typeface="Helvetica Neue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933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E6EAF5"/>
                          </a:solidFill>
                          <a:latin typeface="Helvetica Neue" pitchFamily="34" charset="0"/>
                          <a:ea typeface="Helvetica Neue" pitchFamily="34" charset="-122"/>
                          <a:cs typeface="Helvetica Neue" pitchFamily="34" charset="-120"/>
                        </a:rPr>
                        <a:t>ServiceNow / Salesforce AI</a:t>
                      </a:r>
                      <a:endParaRPr lang="en-US" sz="1200" dirty="0">
                        <a:latin typeface="Helvetica Neue" charset="0"/>
                        <a:ea typeface="Helvetica Neue" charset="0"/>
                        <a:cs typeface="Helvetica Neue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93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E6EAF5"/>
                          </a:solidFill>
                          <a:latin typeface="Helvetica Neue" pitchFamily="34" charset="0"/>
                          <a:ea typeface="Helvetica Neue" pitchFamily="34" charset="-122"/>
                          <a:cs typeface="Helvetica Neue" pitchFamily="34" charset="-120"/>
                        </a:rPr>
                        <a:t>●</a:t>
                      </a:r>
                      <a:endParaRPr lang="en-US" sz="1200" dirty="0">
                        <a:latin typeface="Helvetica Neue" charset="0"/>
                        <a:ea typeface="Helvetica Neue" charset="0"/>
                        <a:cs typeface="Helvetica Neue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93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E6EAF5"/>
                          </a:solidFill>
                          <a:latin typeface="Helvetica Neue" pitchFamily="34" charset="0"/>
                          <a:ea typeface="Helvetica Neue" pitchFamily="34" charset="-122"/>
                          <a:cs typeface="Helvetica Neue" pitchFamily="34" charset="-120"/>
                        </a:rPr>
                        <a:t>●</a:t>
                      </a:r>
                      <a:endParaRPr lang="en-US" sz="1200" dirty="0">
                        <a:latin typeface="Helvetica Neue" charset="0"/>
                        <a:ea typeface="Helvetica Neue" charset="0"/>
                        <a:cs typeface="Helvetica Neue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93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E6EAF5"/>
                          </a:solidFill>
                          <a:latin typeface="Helvetica Neue" pitchFamily="34" charset="0"/>
                          <a:ea typeface="Helvetica Neue" pitchFamily="34" charset="-122"/>
                          <a:cs typeface="Helvetica Neue" pitchFamily="34" charset="-120"/>
                        </a:rPr>
                        <a:t>●●</a:t>
                      </a:r>
                      <a:endParaRPr lang="en-US" sz="1200" dirty="0">
                        <a:latin typeface="Helvetica Neue" charset="0"/>
                        <a:ea typeface="Helvetica Neue" charset="0"/>
                        <a:cs typeface="Helvetica Neue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93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E6EAF5"/>
                          </a:solidFill>
                          <a:latin typeface="Helvetica Neue" pitchFamily="34" charset="0"/>
                          <a:ea typeface="Helvetica Neue" pitchFamily="34" charset="-122"/>
                          <a:cs typeface="Helvetica Neue" pitchFamily="34" charset="-120"/>
                        </a:rPr>
                        <a:t>○</a:t>
                      </a:r>
                      <a:endParaRPr lang="en-US" sz="1200" dirty="0">
                        <a:latin typeface="Helvetica Neue" charset="0"/>
                        <a:ea typeface="Helvetica Neue" charset="0"/>
                        <a:cs typeface="Helvetica Neue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93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E6EAF5"/>
                          </a:solidFill>
                          <a:latin typeface="Helvetica Neue" pitchFamily="34" charset="0"/>
                          <a:ea typeface="Helvetica Neue" pitchFamily="34" charset="-122"/>
                          <a:cs typeface="Helvetica Neue" pitchFamily="34" charset="-120"/>
                        </a:rPr>
                        <a:t>●</a:t>
                      </a:r>
                      <a:endParaRPr lang="en-US" sz="1200" dirty="0">
                        <a:latin typeface="Helvetica Neue" charset="0"/>
                        <a:ea typeface="Helvetica Neue" charset="0"/>
                        <a:cs typeface="Helvetica Neue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933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E6EAF5"/>
                          </a:solidFill>
                          <a:latin typeface="Helvetica Neue" pitchFamily="34" charset="0"/>
                          <a:ea typeface="Helvetica Neue" pitchFamily="34" charset="-122"/>
                          <a:cs typeface="Helvetica Neue" pitchFamily="34" charset="-120"/>
                        </a:rPr>
                        <a:t>Local SI builds (custom)</a:t>
                      </a:r>
                      <a:endParaRPr lang="en-US" sz="1200" dirty="0">
                        <a:latin typeface="Helvetica Neue" charset="0"/>
                        <a:ea typeface="Helvetica Neue" charset="0"/>
                        <a:cs typeface="Helvetica Neue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93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E6EAF5"/>
                          </a:solidFill>
                          <a:latin typeface="Helvetica Neue" pitchFamily="34" charset="0"/>
                          <a:ea typeface="Helvetica Neue" pitchFamily="34" charset="-122"/>
                          <a:cs typeface="Helvetica Neue" pitchFamily="34" charset="-120"/>
                        </a:rPr>
                        <a:t>●●</a:t>
                      </a:r>
                      <a:endParaRPr lang="en-US" sz="1200" dirty="0">
                        <a:latin typeface="Helvetica Neue" charset="0"/>
                        <a:ea typeface="Helvetica Neue" charset="0"/>
                        <a:cs typeface="Helvetica Neue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93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E6EAF5"/>
                          </a:solidFill>
                          <a:latin typeface="Helvetica Neue" pitchFamily="34" charset="0"/>
                          <a:ea typeface="Helvetica Neue" pitchFamily="34" charset="-122"/>
                          <a:cs typeface="Helvetica Neue" pitchFamily="34" charset="-120"/>
                        </a:rPr>
                        <a:t>●●●</a:t>
                      </a:r>
                      <a:endParaRPr lang="en-US" sz="1200" dirty="0">
                        <a:latin typeface="Helvetica Neue" charset="0"/>
                        <a:ea typeface="Helvetica Neue" charset="0"/>
                        <a:cs typeface="Helvetica Neue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93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E6EAF5"/>
                          </a:solidFill>
                          <a:latin typeface="Helvetica Neue" pitchFamily="34" charset="0"/>
                          <a:ea typeface="Helvetica Neue" pitchFamily="34" charset="-122"/>
                          <a:cs typeface="Helvetica Neue" pitchFamily="34" charset="-120"/>
                        </a:rPr>
                        <a:t>●</a:t>
                      </a:r>
                      <a:endParaRPr lang="en-US" sz="1200" dirty="0">
                        <a:latin typeface="Helvetica Neue" charset="0"/>
                        <a:ea typeface="Helvetica Neue" charset="0"/>
                        <a:cs typeface="Helvetica Neue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93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E6EAF5"/>
                          </a:solidFill>
                          <a:latin typeface="Helvetica Neue" pitchFamily="34" charset="0"/>
                          <a:ea typeface="Helvetica Neue" pitchFamily="34" charset="-122"/>
                          <a:cs typeface="Helvetica Neue" pitchFamily="34" charset="-120"/>
                        </a:rPr>
                        <a:t>○</a:t>
                      </a:r>
                      <a:endParaRPr lang="en-US" sz="1200" dirty="0">
                        <a:latin typeface="Helvetica Neue" charset="0"/>
                        <a:ea typeface="Helvetica Neue" charset="0"/>
                        <a:cs typeface="Helvetica Neue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93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E6EAF5"/>
                          </a:solidFill>
                          <a:latin typeface="Helvetica Neue" pitchFamily="34" charset="0"/>
                          <a:ea typeface="Helvetica Neue" pitchFamily="34" charset="-122"/>
                          <a:cs typeface="Helvetica Neue" pitchFamily="34" charset="-120"/>
                        </a:rPr>
                        <a:t>○</a:t>
                      </a:r>
                      <a:endParaRPr lang="en-US" sz="1200" dirty="0">
                        <a:latin typeface="Helvetica Neue" charset="0"/>
                        <a:ea typeface="Helvetica Neue" charset="0"/>
                        <a:cs typeface="Helvetica Neue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933"/>
                    </a:solidFill>
                  </a:tcPr>
                </a:tc>
              </a:tr>
            </a:tbl>
          </a:graphicData>
        </a:graphic>
      </p:graphicFrame>
      <p:sp>
        <p:nvSpPr>
          <p:cNvPr id="10" name="Text 7"/>
          <p:cNvSpPr/>
          <p:nvPr/>
        </p:nvSpPr>
        <p:spPr>
          <a:xfrm>
            <a:off x="457200" y="5943600"/>
            <a:ext cx="1127729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AA4C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● strong  ·  ●● differentiated  ·  ●●● category-defining  ·  ○ absent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A0F2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92608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F2B544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NEXUS  AI  OS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7162495" y="292608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spc="600" kern="0" dirty="0">
                <a:solidFill>
                  <a:srgbClr val="9AA4C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PIPELINE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457200" y="6355080"/>
            <a:ext cx="11277295" cy="0"/>
          </a:xfrm>
          <a:prstGeom prst="line">
            <a:avLst/>
          </a:prstGeom>
          <a:noFill/>
          <a:ln w="6350">
            <a:solidFill>
              <a:srgbClr val="1E2A55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6473952"/>
            <a:ext cx="5486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spc="400" kern="0" dirty="0">
                <a:solidFill>
                  <a:srgbClr val="9AA4C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CONFIDENTIAL · SERIES A · 2026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10362895" y="6473952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2B54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05 / 14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457200" y="8686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F2B544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04 · PIPELINE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57200" y="1188720"/>
            <a:ext cx="82296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E6EAF5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$112M qualified pipeline.</a:t>
            </a:r>
            <a:endParaRPr lang="en-US" sz="3600" dirty="0"/>
          </a:p>
        </p:txBody>
      </p:sp>
      <p:sp>
        <p:nvSpPr>
          <p:cNvPr id="9" name="Text 7"/>
          <p:cNvSpPr/>
          <p:nvPr/>
        </p:nvSpPr>
        <p:spPr>
          <a:xfrm>
            <a:off x="457200" y="19659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2B544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3 in production.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8595360" y="1280160"/>
            <a:ext cx="3200400" cy="1234440"/>
          </a:xfrm>
          <a:prstGeom prst="roundRect">
            <a:avLst>
              <a:gd name="adj" fmla="val 7407"/>
            </a:avLst>
          </a:prstGeom>
          <a:solidFill>
            <a:srgbClr val="111933"/>
          </a:solidFill>
          <a:ln w="9525">
            <a:solidFill>
              <a:srgbClr val="1E2A55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732520" y="1417320"/>
            <a:ext cx="1463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2B544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31</a:t>
            </a:r>
            <a:endParaRPr lang="en-US" sz="3000" dirty="0"/>
          </a:p>
        </p:txBody>
      </p:sp>
      <p:sp>
        <p:nvSpPr>
          <p:cNvPr id="12" name="Text 10"/>
          <p:cNvSpPr/>
          <p:nvPr/>
        </p:nvSpPr>
        <p:spPr>
          <a:xfrm>
            <a:off x="8732520" y="1965960"/>
            <a:ext cx="1463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AA4C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Active logos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10195560" y="1417320"/>
            <a:ext cx="0" cy="960120"/>
          </a:xfrm>
          <a:prstGeom prst="line">
            <a:avLst/>
          </a:prstGeom>
          <a:noFill/>
          <a:ln w="6350">
            <a:solidFill>
              <a:srgbClr val="1E2A5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0287000" y="1417320"/>
            <a:ext cx="1463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5BC7C5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$112M</a:t>
            </a:r>
            <a:endParaRPr lang="en-US" sz="2400" dirty="0"/>
          </a:p>
        </p:txBody>
      </p:sp>
      <p:sp>
        <p:nvSpPr>
          <p:cNvPr id="15" name="Text 13"/>
          <p:cNvSpPr/>
          <p:nvPr/>
        </p:nvSpPr>
        <p:spPr>
          <a:xfrm>
            <a:off x="10287000" y="1965960"/>
            <a:ext cx="1463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AA4C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Pipeline ARR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640080" y="3200400"/>
            <a:ext cx="10972800" cy="566928"/>
          </a:xfrm>
          <a:prstGeom prst="roundRect">
            <a:avLst>
              <a:gd name="adj" fmla="val 9677"/>
            </a:avLst>
          </a:prstGeom>
          <a:solidFill>
            <a:srgbClr val="111933"/>
          </a:solidFill>
          <a:ln w="9525">
            <a:solidFill>
              <a:srgbClr val="F2B544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68680" y="3200400"/>
            <a:ext cx="32004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2B544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Production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4114800" y="3200400"/>
            <a:ext cx="27432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6EA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$24M ARR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7040880" y="3200400"/>
            <a:ext cx="27432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AA4C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3 logos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640080" y="3913632"/>
            <a:ext cx="9601200" cy="566928"/>
          </a:xfrm>
          <a:prstGeom prst="roundRect">
            <a:avLst>
              <a:gd name="adj" fmla="val 9677"/>
            </a:avLst>
          </a:prstGeom>
          <a:solidFill>
            <a:srgbClr val="111933"/>
          </a:solidFill>
          <a:ln w="9525">
            <a:solidFill>
              <a:srgbClr val="5BC7C5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868680" y="3913632"/>
            <a:ext cx="32004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5BC7C5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Contract / LOI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4114800" y="3913632"/>
            <a:ext cx="27432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6EA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$31M ARR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7040880" y="3913632"/>
            <a:ext cx="27432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AA4C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5 logos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640080" y="4626864"/>
            <a:ext cx="8229600" cy="566928"/>
          </a:xfrm>
          <a:prstGeom prst="roundRect">
            <a:avLst>
              <a:gd name="adj" fmla="val 9677"/>
            </a:avLst>
          </a:prstGeom>
          <a:solidFill>
            <a:srgbClr val="111933"/>
          </a:solidFill>
          <a:ln w="9525">
            <a:solidFill>
              <a:srgbClr val="E26D8A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868680" y="4626864"/>
            <a:ext cx="32004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26D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Pilot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4114800" y="4626864"/>
            <a:ext cx="27432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6EA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$28M ARR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7040880" y="4626864"/>
            <a:ext cx="27432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AA4C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9 logos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640080" y="5340096"/>
            <a:ext cx="6858000" cy="566928"/>
          </a:xfrm>
          <a:prstGeom prst="roundRect">
            <a:avLst>
              <a:gd name="adj" fmla="val 9677"/>
            </a:avLst>
          </a:prstGeom>
          <a:solidFill>
            <a:srgbClr val="111933"/>
          </a:solidFill>
          <a:ln w="9525">
            <a:solidFill>
              <a:srgbClr val="9AA4C2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868680" y="5340096"/>
            <a:ext cx="32004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9AA4C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Qualified</a:t>
            </a:r>
            <a:endParaRPr lang="en-US" sz="1300" dirty="0"/>
          </a:p>
        </p:txBody>
      </p:sp>
      <p:sp>
        <p:nvSpPr>
          <p:cNvPr id="30" name="Text 28"/>
          <p:cNvSpPr/>
          <p:nvPr/>
        </p:nvSpPr>
        <p:spPr>
          <a:xfrm>
            <a:off x="4114800" y="5340096"/>
            <a:ext cx="27432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6EA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$29M ARR</a:t>
            </a:r>
            <a:endParaRPr lang="en-US" sz="1300" dirty="0"/>
          </a:p>
        </p:txBody>
      </p:sp>
      <p:sp>
        <p:nvSpPr>
          <p:cNvPr id="31" name="Text 29"/>
          <p:cNvSpPr/>
          <p:nvPr/>
        </p:nvSpPr>
        <p:spPr>
          <a:xfrm>
            <a:off x="7040880" y="5340096"/>
            <a:ext cx="27432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AA4C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14 logos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102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92608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F2B544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NEXUS  AI  OS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7162495" y="292608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spc="600" kern="0" dirty="0">
                <a:solidFill>
                  <a:srgbClr val="9AA4C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LOIS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457200" y="6355080"/>
            <a:ext cx="11277295" cy="0"/>
          </a:xfrm>
          <a:prstGeom prst="line">
            <a:avLst/>
          </a:prstGeom>
          <a:noFill/>
          <a:ln w="6350">
            <a:solidFill>
              <a:srgbClr val="1E2A55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6473952"/>
            <a:ext cx="5486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spc="400" kern="0" dirty="0">
                <a:solidFill>
                  <a:srgbClr val="9AA4C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CONFIDENTIAL · SERIES A · 2026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10362895" y="6473952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2B54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06 / 14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457200" y="8686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F2B544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05 · LETTERS OF INTENT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57200" y="1188720"/>
            <a:ext cx="11277295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E6EAF5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Signed LOIs from anchor accounts.</a:t>
            </a:r>
            <a:endParaRPr lang="en-US" sz="3600" dirty="0"/>
          </a:p>
        </p:txBody>
      </p:sp>
      <p:sp>
        <p:nvSpPr>
          <p:cNvPr id="9" name="Shape 7"/>
          <p:cNvSpPr/>
          <p:nvPr/>
        </p:nvSpPr>
        <p:spPr>
          <a:xfrm>
            <a:off x="457200" y="2926080"/>
            <a:ext cx="5486400" cy="914400"/>
          </a:xfrm>
          <a:prstGeom prst="roundRect">
            <a:avLst>
              <a:gd name="adj" fmla="val 6000"/>
            </a:avLst>
          </a:prstGeom>
          <a:solidFill>
            <a:srgbClr val="111933"/>
          </a:solidFill>
          <a:ln w="9525">
            <a:solidFill>
              <a:srgbClr val="1E2A55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57200" y="2926080"/>
            <a:ext cx="54864" cy="914400"/>
          </a:xfrm>
          <a:prstGeom prst="rect">
            <a:avLst/>
          </a:prstGeom>
          <a:solidFill>
            <a:srgbClr val="F2B544"/>
          </a:solidFill>
          <a:ln/>
        </p:spPr>
      </p:sp>
      <p:sp>
        <p:nvSpPr>
          <p:cNvPr id="11" name="Text 9"/>
          <p:cNvSpPr/>
          <p:nvPr/>
        </p:nvSpPr>
        <p:spPr>
          <a:xfrm>
            <a:off x="685800" y="3017520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6EAF5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Tier-1 GCC Bank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685800" y="3383280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2B54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$8.4M / 3-yr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114800" y="3063240"/>
            <a:ext cx="1783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AA4C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Production. Risk + treasury + branch ops.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6126480" y="2926080"/>
            <a:ext cx="5486400" cy="914400"/>
          </a:xfrm>
          <a:prstGeom prst="roundRect">
            <a:avLst>
              <a:gd name="adj" fmla="val 6000"/>
            </a:avLst>
          </a:prstGeom>
          <a:solidFill>
            <a:srgbClr val="111933"/>
          </a:solidFill>
          <a:ln w="9525">
            <a:solidFill>
              <a:srgbClr val="1E2A55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6126480" y="2926080"/>
            <a:ext cx="54864" cy="914400"/>
          </a:xfrm>
          <a:prstGeom prst="rect">
            <a:avLst/>
          </a:prstGeom>
          <a:solidFill>
            <a:srgbClr val="5BC7C5"/>
          </a:solidFill>
          <a:ln/>
        </p:spPr>
      </p:sp>
      <p:sp>
        <p:nvSpPr>
          <p:cNvPr id="16" name="Text 14"/>
          <p:cNvSpPr/>
          <p:nvPr/>
        </p:nvSpPr>
        <p:spPr>
          <a:xfrm>
            <a:off x="6355080" y="3017520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6EAF5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National Authority (KSA)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6355080" y="3383280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2B54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$14.2M / 3-yr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9784080" y="3063240"/>
            <a:ext cx="1783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AA4C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Production. 38-entity sovereign Digital Twin.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457200" y="3977640"/>
            <a:ext cx="5486400" cy="914400"/>
          </a:xfrm>
          <a:prstGeom prst="roundRect">
            <a:avLst>
              <a:gd name="adj" fmla="val 6000"/>
            </a:avLst>
          </a:prstGeom>
          <a:solidFill>
            <a:srgbClr val="111933"/>
          </a:solidFill>
          <a:ln w="9525">
            <a:solidFill>
              <a:srgbClr val="1E2A55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57200" y="3977640"/>
            <a:ext cx="54864" cy="914400"/>
          </a:xfrm>
          <a:prstGeom prst="rect">
            <a:avLst/>
          </a:prstGeom>
          <a:solidFill>
            <a:srgbClr val="E26D8A"/>
          </a:solidFill>
          <a:ln/>
        </p:spPr>
      </p:sp>
      <p:sp>
        <p:nvSpPr>
          <p:cNvPr id="21" name="Text 19"/>
          <p:cNvSpPr/>
          <p:nvPr/>
        </p:nvSpPr>
        <p:spPr>
          <a:xfrm>
            <a:off x="685800" y="4069080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6EAF5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MENA Retail Holding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685800" y="4434840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2B54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$6.1M / 2-yr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4114800" y="4114800"/>
            <a:ext cx="1783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AA4C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Production. 1,400 stores, 11 countries.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6126480" y="3977640"/>
            <a:ext cx="5486400" cy="914400"/>
          </a:xfrm>
          <a:prstGeom prst="roundRect">
            <a:avLst>
              <a:gd name="adj" fmla="val 6000"/>
            </a:avLst>
          </a:prstGeom>
          <a:solidFill>
            <a:srgbClr val="111933"/>
          </a:solidFill>
          <a:ln w="9525">
            <a:solidFill>
              <a:srgbClr val="1E2A55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126480" y="3977640"/>
            <a:ext cx="54864" cy="914400"/>
          </a:xfrm>
          <a:prstGeom prst="rect">
            <a:avLst/>
          </a:prstGeom>
          <a:solidFill>
            <a:srgbClr val="F2B544"/>
          </a:solidFill>
          <a:ln/>
        </p:spPr>
      </p:sp>
      <p:sp>
        <p:nvSpPr>
          <p:cNvPr id="26" name="Text 24"/>
          <p:cNvSpPr/>
          <p:nvPr/>
        </p:nvSpPr>
        <p:spPr>
          <a:xfrm>
            <a:off x="6355080" y="4069080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6EAF5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Sovereign Wealth Fund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6355080" y="4434840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2B54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$5.5M / 2-yr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9784080" y="4114800"/>
            <a:ext cx="1783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AA4C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LOI. Portfolio intelligence + ESG.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457200" y="5029200"/>
            <a:ext cx="5486400" cy="914400"/>
          </a:xfrm>
          <a:prstGeom prst="roundRect">
            <a:avLst>
              <a:gd name="adj" fmla="val 6000"/>
            </a:avLst>
          </a:prstGeom>
          <a:solidFill>
            <a:srgbClr val="111933"/>
          </a:solidFill>
          <a:ln w="9525">
            <a:solidFill>
              <a:srgbClr val="1E2A55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457200" y="5029200"/>
            <a:ext cx="54864" cy="914400"/>
          </a:xfrm>
          <a:prstGeom prst="rect">
            <a:avLst/>
          </a:prstGeom>
          <a:solidFill>
            <a:srgbClr val="5BC7C5"/>
          </a:solidFill>
          <a:ln/>
        </p:spPr>
      </p:sp>
      <p:sp>
        <p:nvSpPr>
          <p:cNvPr id="31" name="Text 29"/>
          <p:cNvSpPr/>
          <p:nvPr/>
        </p:nvSpPr>
        <p:spPr>
          <a:xfrm>
            <a:off x="685800" y="5120640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6EAF5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National Telco</a:t>
            </a:r>
            <a:endParaRPr lang="en-US" sz="1300" dirty="0"/>
          </a:p>
        </p:txBody>
      </p:sp>
      <p:sp>
        <p:nvSpPr>
          <p:cNvPr id="32" name="Text 30"/>
          <p:cNvSpPr/>
          <p:nvPr/>
        </p:nvSpPr>
        <p:spPr>
          <a:xfrm>
            <a:off x="685800" y="5486400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2B54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$4.8M / 3-yr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4114800" y="5166360"/>
            <a:ext cx="1783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AA4C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LOI. Network ops + customer 360.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6126480" y="5029200"/>
            <a:ext cx="5486400" cy="914400"/>
          </a:xfrm>
          <a:prstGeom prst="roundRect">
            <a:avLst>
              <a:gd name="adj" fmla="val 6000"/>
            </a:avLst>
          </a:prstGeom>
          <a:solidFill>
            <a:srgbClr val="111933"/>
          </a:solidFill>
          <a:ln w="9525">
            <a:solidFill>
              <a:srgbClr val="1E2A55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6126480" y="5029200"/>
            <a:ext cx="54864" cy="914400"/>
          </a:xfrm>
          <a:prstGeom prst="rect">
            <a:avLst/>
          </a:prstGeom>
          <a:solidFill>
            <a:srgbClr val="E26D8A"/>
          </a:solidFill>
          <a:ln/>
        </p:spPr>
      </p:sp>
      <p:sp>
        <p:nvSpPr>
          <p:cNvPr id="36" name="Text 34"/>
          <p:cNvSpPr/>
          <p:nvPr/>
        </p:nvSpPr>
        <p:spPr>
          <a:xfrm>
            <a:off x="6355080" y="5120640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6EAF5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Ministry of Health (MENA)</a:t>
            </a:r>
            <a:endParaRPr lang="en-US" sz="1300" dirty="0"/>
          </a:p>
        </p:txBody>
      </p:sp>
      <p:sp>
        <p:nvSpPr>
          <p:cNvPr id="37" name="Text 35"/>
          <p:cNvSpPr/>
          <p:nvPr/>
        </p:nvSpPr>
        <p:spPr>
          <a:xfrm>
            <a:off x="6355080" y="5486400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2B54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$3.9M / 2-yr</a:t>
            </a:r>
            <a:endParaRPr lang="en-US" sz="1100" dirty="0"/>
          </a:p>
        </p:txBody>
      </p:sp>
      <p:sp>
        <p:nvSpPr>
          <p:cNvPr id="38" name="Text 36"/>
          <p:cNvSpPr/>
          <p:nvPr/>
        </p:nvSpPr>
        <p:spPr>
          <a:xfrm>
            <a:off x="9784080" y="5166360"/>
            <a:ext cx="1783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AA4C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LOI. Hospital network ops + procurement.</a:t>
            </a:r>
            <a:endParaRPr lang="en-US" sz="1000" dirty="0"/>
          </a:p>
        </p:txBody>
      </p:sp>
      <p:sp>
        <p:nvSpPr>
          <p:cNvPr id="39" name="Text 37"/>
          <p:cNvSpPr/>
          <p:nvPr/>
        </p:nvSpPr>
        <p:spPr>
          <a:xfrm>
            <a:off x="457200" y="6035040"/>
            <a:ext cx="1127729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AA4C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All names anonymized in this version. Original signed LOIs available under NDA at close.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A0F2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92608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F2B544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NEXUS  AI  OS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7162495" y="292608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spc="600" kern="0" dirty="0">
                <a:solidFill>
                  <a:srgbClr val="9AA4C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UNIT ECONOMICS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457200" y="6355080"/>
            <a:ext cx="11277295" cy="0"/>
          </a:xfrm>
          <a:prstGeom prst="line">
            <a:avLst/>
          </a:prstGeom>
          <a:noFill/>
          <a:ln w="6350">
            <a:solidFill>
              <a:srgbClr val="1E2A55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6473952"/>
            <a:ext cx="5486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spc="400" kern="0" dirty="0">
                <a:solidFill>
                  <a:srgbClr val="9AA4C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CONFIDENTIAL · SERIES A · 2026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10362895" y="6473952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2B54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07 / 14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457200" y="8686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F2B544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06 · MODEL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57200" y="1188720"/>
            <a:ext cx="11277295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E6EAF5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Enterprise SaaS. Sovereign-grade unit economics.</a:t>
            </a:r>
            <a:endParaRPr lang="en-US" sz="3600" dirty="0"/>
          </a:p>
        </p:txBody>
      </p:sp>
      <p:sp>
        <p:nvSpPr>
          <p:cNvPr id="9" name="Shape 7"/>
          <p:cNvSpPr/>
          <p:nvPr/>
        </p:nvSpPr>
        <p:spPr>
          <a:xfrm>
            <a:off x="457200" y="3017520"/>
            <a:ext cx="3657600" cy="1463040"/>
          </a:xfrm>
          <a:prstGeom prst="roundRect">
            <a:avLst>
              <a:gd name="adj" fmla="val 5000"/>
            </a:avLst>
          </a:prstGeom>
          <a:solidFill>
            <a:srgbClr val="111933"/>
          </a:solidFill>
          <a:ln w="9525">
            <a:solidFill>
              <a:srgbClr val="1E2A55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85800" y="3273552"/>
            <a:ext cx="365760" cy="0"/>
          </a:xfrm>
          <a:prstGeom prst="line">
            <a:avLst/>
          </a:prstGeom>
          <a:noFill/>
          <a:ln w="19050">
            <a:solidFill>
              <a:srgbClr val="F2B544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85800" y="3337560"/>
            <a:ext cx="3200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2B544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$1.4M</a:t>
            </a:r>
            <a:endParaRPr lang="en-US" sz="3200" dirty="0"/>
          </a:p>
        </p:txBody>
      </p:sp>
      <p:sp>
        <p:nvSpPr>
          <p:cNvPr id="12" name="Text 10"/>
          <p:cNvSpPr/>
          <p:nvPr/>
        </p:nvSpPr>
        <p:spPr>
          <a:xfrm>
            <a:off x="685800" y="3840480"/>
            <a:ext cx="3200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AA4C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ACV — enterprise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297680" y="3017520"/>
            <a:ext cx="3657600" cy="1463040"/>
          </a:xfrm>
          <a:prstGeom prst="roundRect">
            <a:avLst>
              <a:gd name="adj" fmla="val 5000"/>
            </a:avLst>
          </a:prstGeom>
          <a:solidFill>
            <a:srgbClr val="111933"/>
          </a:solidFill>
          <a:ln w="9525">
            <a:solidFill>
              <a:srgbClr val="1E2A55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526280" y="3273552"/>
            <a:ext cx="365760" cy="0"/>
          </a:xfrm>
          <a:prstGeom prst="line">
            <a:avLst/>
          </a:prstGeom>
          <a:noFill/>
          <a:ln w="19050">
            <a:solidFill>
              <a:srgbClr val="5BC7C5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526280" y="3337560"/>
            <a:ext cx="3200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5BC7C5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$3.8M</a:t>
            </a:r>
            <a:endParaRPr lang="en-US" sz="3200" dirty="0"/>
          </a:p>
        </p:txBody>
      </p:sp>
      <p:sp>
        <p:nvSpPr>
          <p:cNvPr id="16" name="Text 14"/>
          <p:cNvSpPr/>
          <p:nvPr/>
        </p:nvSpPr>
        <p:spPr>
          <a:xfrm>
            <a:off x="4526280" y="3840480"/>
            <a:ext cx="3200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AA4C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ACV — sovereign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8138160" y="3017520"/>
            <a:ext cx="3657600" cy="1463040"/>
          </a:xfrm>
          <a:prstGeom prst="roundRect">
            <a:avLst>
              <a:gd name="adj" fmla="val 5000"/>
            </a:avLst>
          </a:prstGeom>
          <a:solidFill>
            <a:srgbClr val="111933"/>
          </a:solidFill>
          <a:ln w="9525">
            <a:solidFill>
              <a:srgbClr val="1E2A55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8366760" y="3273552"/>
            <a:ext cx="365760" cy="0"/>
          </a:xfrm>
          <a:prstGeom prst="line">
            <a:avLst/>
          </a:prstGeom>
          <a:noFill/>
          <a:ln w="19050">
            <a:solidFill>
              <a:srgbClr val="E26D8A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366760" y="3337560"/>
            <a:ext cx="3200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E26D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89%</a:t>
            </a:r>
            <a:endParaRPr lang="en-US" sz="3200" dirty="0"/>
          </a:p>
        </p:txBody>
      </p:sp>
      <p:sp>
        <p:nvSpPr>
          <p:cNvPr id="20" name="Text 18"/>
          <p:cNvSpPr/>
          <p:nvPr/>
        </p:nvSpPr>
        <p:spPr>
          <a:xfrm>
            <a:off x="8366760" y="3840480"/>
            <a:ext cx="3200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AA4C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Gross margin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457200" y="4617720"/>
            <a:ext cx="3657600" cy="1463040"/>
          </a:xfrm>
          <a:prstGeom prst="roundRect">
            <a:avLst>
              <a:gd name="adj" fmla="val 5000"/>
            </a:avLst>
          </a:prstGeom>
          <a:solidFill>
            <a:srgbClr val="111933"/>
          </a:solidFill>
          <a:ln w="9525">
            <a:solidFill>
              <a:srgbClr val="1E2A55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685800" y="4873752"/>
            <a:ext cx="365760" cy="0"/>
          </a:xfrm>
          <a:prstGeom prst="line">
            <a:avLst/>
          </a:prstGeom>
          <a:noFill/>
          <a:ln w="19050">
            <a:solidFill>
              <a:srgbClr val="F2B544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85800" y="4937760"/>
            <a:ext cx="3200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2B544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6.2x</a:t>
            </a:r>
            <a:endParaRPr lang="en-US" sz="3200" dirty="0"/>
          </a:p>
        </p:txBody>
      </p:sp>
      <p:sp>
        <p:nvSpPr>
          <p:cNvPr id="24" name="Text 22"/>
          <p:cNvSpPr/>
          <p:nvPr/>
        </p:nvSpPr>
        <p:spPr>
          <a:xfrm>
            <a:off x="685800" y="5440680"/>
            <a:ext cx="3200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AA4C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LTV / CAC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4297680" y="4617720"/>
            <a:ext cx="3657600" cy="1463040"/>
          </a:xfrm>
          <a:prstGeom prst="roundRect">
            <a:avLst>
              <a:gd name="adj" fmla="val 5000"/>
            </a:avLst>
          </a:prstGeom>
          <a:solidFill>
            <a:srgbClr val="111933"/>
          </a:solidFill>
          <a:ln w="9525">
            <a:solidFill>
              <a:srgbClr val="1E2A55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4526280" y="4873752"/>
            <a:ext cx="365760" cy="0"/>
          </a:xfrm>
          <a:prstGeom prst="line">
            <a:avLst/>
          </a:prstGeom>
          <a:noFill/>
          <a:ln w="19050">
            <a:solidFill>
              <a:srgbClr val="5BC7C5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526280" y="4937760"/>
            <a:ext cx="3200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5BC7C5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11 mo</a:t>
            </a:r>
            <a:endParaRPr lang="en-US" sz="3200" dirty="0"/>
          </a:p>
        </p:txBody>
      </p:sp>
      <p:sp>
        <p:nvSpPr>
          <p:cNvPr id="28" name="Text 26"/>
          <p:cNvSpPr/>
          <p:nvPr/>
        </p:nvSpPr>
        <p:spPr>
          <a:xfrm>
            <a:off x="4526280" y="5440680"/>
            <a:ext cx="3200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AA4C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CAC payback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8138160" y="4617720"/>
            <a:ext cx="3657600" cy="1463040"/>
          </a:xfrm>
          <a:prstGeom prst="roundRect">
            <a:avLst>
              <a:gd name="adj" fmla="val 5000"/>
            </a:avLst>
          </a:prstGeom>
          <a:solidFill>
            <a:srgbClr val="111933"/>
          </a:solidFill>
          <a:ln w="9525">
            <a:solidFill>
              <a:srgbClr val="1E2A55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8366760" y="4873752"/>
            <a:ext cx="365760" cy="0"/>
          </a:xfrm>
          <a:prstGeom prst="line">
            <a:avLst/>
          </a:prstGeom>
          <a:noFill/>
          <a:ln w="19050">
            <a:solidFill>
              <a:srgbClr val="E26D8A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8366760" y="4937760"/>
            <a:ext cx="3200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E26D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124%</a:t>
            </a:r>
            <a:endParaRPr lang="en-US" sz="3200" dirty="0"/>
          </a:p>
        </p:txBody>
      </p:sp>
      <p:sp>
        <p:nvSpPr>
          <p:cNvPr id="32" name="Text 30"/>
          <p:cNvSpPr/>
          <p:nvPr/>
        </p:nvSpPr>
        <p:spPr>
          <a:xfrm>
            <a:off x="8366760" y="5440680"/>
            <a:ext cx="3200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AA4C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Net revenue retention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B102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92608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F2B544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NEXUS  AI  OS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7162495" y="292608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spc="600" kern="0" dirty="0">
                <a:solidFill>
                  <a:srgbClr val="9AA4C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FINANCIAL PLAN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457200" y="6355080"/>
            <a:ext cx="11277295" cy="0"/>
          </a:xfrm>
          <a:prstGeom prst="line">
            <a:avLst/>
          </a:prstGeom>
          <a:noFill/>
          <a:ln w="6350">
            <a:solidFill>
              <a:srgbClr val="1E2A55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6473952"/>
            <a:ext cx="5486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spc="400" kern="0" dirty="0">
                <a:solidFill>
                  <a:srgbClr val="9AA4C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CONFIDENTIAL · SERIES A · 2026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10362895" y="6473952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2B54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08 / 14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457200" y="8686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F2B544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07 · 36-MONTH PLAN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57200" y="1188720"/>
            <a:ext cx="11277295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E6EAF5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Path to $148M ARR, EBITDA positive in 30 months.</a:t>
            </a:r>
            <a:endParaRPr lang="en-US" sz="3600" dirty="0"/>
          </a:p>
        </p:txBody>
      </p:sp>
      <p:graphicFrame>
        <p:nvGraphicFramePr>
          <p:cNvPr id="9" name="Chart 0" descr=""/>
          <p:cNvGraphicFramePr/>
          <p:nvPr/>
        </p:nvGraphicFramePr>
        <p:xfrm>
          <a:off x="457200" y="2834640"/>
          <a:ext cx="6766560" cy="329184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10" name="Shape 7"/>
          <p:cNvSpPr/>
          <p:nvPr/>
        </p:nvSpPr>
        <p:spPr>
          <a:xfrm>
            <a:off x="7589520" y="2926080"/>
            <a:ext cx="4114800" cy="914400"/>
          </a:xfrm>
          <a:prstGeom prst="roundRect">
            <a:avLst>
              <a:gd name="adj" fmla="val 6000"/>
            </a:avLst>
          </a:prstGeom>
          <a:solidFill>
            <a:srgbClr val="111933"/>
          </a:solidFill>
          <a:ln w="9525">
            <a:solidFill>
              <a:srgbClr val="1E2A55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7772400" y="3017520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2B544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FY26</a:t>
            </a:r>
            <a:endParaRPr lang="en-US" sz="1600" dirty="0"/>
          </a:p>
        </p:txBody>
      </p:sp>
      <p:sp>
        <p:nvSpPr>
          <p:cNvPr id="12" name="Text 9"/>
          <p:cNvSpPr/>
          <p:nvPr/>
        </p:nvSpPr>
        <p:spPr>
          <a:xfrm>
            <a:off x="7772400" y="3383280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AA4C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$18M ARR  ·  31 logos  ·  -$9M EBITDA</a:t>
            </a:r>
            <a:endParaRPr lang="en-US" sz="1000" dirty="0"/>
          </a:p>
        </p:txBody>
      </p:sp>
      <p:sp>
        <p:nvSpPr>
          <p:cNvPr id="13" name="Shape 10"/>
          <p:cNvSpPr/>
          <p:nvPr/>
        </p:nvSpPr>
        <p:spPr>
          <a:xfrm>
            <a:off x="7589520" y="3977640"/>
            <a:ext cx="4114800" cy="914400"/>
          </a:xfrm>
          <a:prstGeom prst="roundRect">
            <a:avLst>
              <a:gd name="adj" fmla="val 6000"/>
            </a:avLst>
          </a:prstGeom>
          <a:solidFill>
            <a:srgbClr val="111933"/>
          </a:solidFill>
          <a:ln w="9525">
            <a:solidFill>
              <a:srgbClr val="1E2A55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7772400" y="4069080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2B544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FY27</a:t>
            </a:r>
            <a:endParaRPr lang="en-US" sz="1600" dirty="0"/>
          </a:p>
        </p:txBody>
      </p:sp>
      <p:sp>
        <p:nvSpPr>
          <p:cNvPr id="15" name="Text 12"/>
          <p:cNvSpPr/>
          <p:nvPr/>
        </p:nvSpPr>
        <p:spPr>
          <a:xfrm>
            <a:off x="7772400" y="4434840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AA4C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$62M ARR  ·  74 logos  ·  -$4M EBITDA</a:t>
            </a:r>
            <a:endParaRPr lang="en-US" sz="1000" dirty="0"/>
          </a:p>
        </p:txBody>
      </p:sp>
      <p:sp>
        <p:nvSpPr>
          <p:cNvPr id="16" name="Shape 13"/>
          <p:cNvSpPr/>
          <p:nvPr/>
        </p:nvSpPr>
        <p:spPr>
          <a:xfrm>
            <a:off x="7589520" y="5029200"/>
            <a:ext cx="4114800" cy="914400"/>
          </a:xfrm>
          <a:prstGeom prst="roundRect">
            <a:avLst>
              <a:gd name="adj" fmla="val 6000"/>
            </a:avLst>
          </a:prstGeom>
          <a:solidFill>
            <a:srgbClr val="111933"/>
          </a:solidFill>
          <a:ln w="9525">
            <a:solidFill>
              <a:srgbClr val="1E2A55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7772400" y="5120640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2B544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FY28</a:t>
            </a:r>
            <a:endParaRPr lang="en-US" sz="1600" dirty="0"/>
          </a:p>
        </p:txBody>
      </p:sp>
      <p:sp>
        <p:nvSpPr>
          <p:cNvPr id="18" name="Text 15"/>
          <p:cNvSpPr/>
          <p:nvPr/>
        </p:nvSpPr>
        <p:spPr>
          <a:xfrm>
            <a:off x="7772400" y="5486400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AA4C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$148M ARR · 162 logos · +$22M EBITDA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A0F2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92608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F2B544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NEXUS  AI  OS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7162495" y="292608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spc="600" kern="0" dirty="0">
                <a:solidFill>
                  <a:srgbClr val="9AA4C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USE OF FUNDS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457200" y="6355080"/>
            <a:ext cx="11277295" cy="0"/>
          </a:xfrm>
          <a:prstGeom prst="line">
            <a:avLst/>
          </a:prstGeom>
          <a:noFill/>
          <a:ln w="6350">
            <a:solidFill>
              <a:srgbClr val="1E2A55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6473952"/>
            <a:ext cx="5486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spc="400" kern="0" dirty="0">
                <a:solidFill>
                  <a:srgbClr val="9AA4C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CONFIDENTIAL · SERIES A · 2026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10362895" y="6473952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2B54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09 / 14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457200" y="8686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F2B544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08 · $80M SERIES A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57200" y="1188720"/>
            <a:ext cx="11277295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E6EAF5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Where the capital goes.</a:t>
            </a:r>
            <a:endParaRPr lang="en-US" sz="3600" dirty="0"/>
          </a:p>
        </p:txBody>
      </p:sp>
      <p:graphicFrame>
        <p:nvGraphicFramePr>
          <p:cNvPr id="9" name="Chart 0" descr=""/>
          <p:cNvGraphicFramePr/>
          <p:nvPr/>
        </p:nvGraphicFramePr>
        <p:xfrm>
          <a:off x="457200" y="2651760"/>
          <a:ext cx="5029200" cy="329184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10" name="Text 7"/>
          <p:cNvSpPr/>
          <p:nvPr/>
        </p:nvSpPr>
        <p:spPr>
          <a:xfrm>
            <a:off x="457200" y="3886200"/>
            <a:ext cx="5029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2B544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$80M</a:t>
            </a:r>
            <a:endParaRPr lang="en-US" sz="2600" dirty="0"/>
          </a:p>
        </p:txBody>
      </p:sp>
      <p:sp>
        <p:nvSpPr>
          <p:cNvPr id="11" name="Text 8"/>
          <p:cNvSpPr/>
          <p:nvPr/>
        </p:nvSpPr>
        <p:spPr>
          <a:xfrm>
            <a:off x="457200" y="4343400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spc="600" kern="0" dirty="0">
                <a:solidFill>
                  <a:srgbClr val="9AA4C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Series A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5760720" y="2651760"/>
            <a:ext cx="5989320" cy="603504"/>
          </a:xfrm>
          <a:prstGeom prst="roundRect">
            <a:avLst>
              <a:gd name="adj" fmla="val 9091"/>
            </a:avLst>
          </a:prstGeom>
          <a:solidFill>
            <a:srgbClr val="111933"/>
          </a:solidFill>
          <a:ln w="9525">
            <a:solidFill>
              <a:srgbClr val="1E2A55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5760720" y="2651760"/>
            <a:ext cx="54864" cy="603504"/>
          </a:xfrm>
          <a:prstGeom prst="rect">
            <a:avLst/>
          </a:prstGeom>
          <a:solidFill>
            <a:srgbClr val="F2B544"/>
          </a:solidFill>
          <a:ln/>
        </p:spPr>
      </p:sp>
      <p:sp>
        <p:nvSpPr>
          <p:cNvPr id="14" name="Text 11"/>
          <p:cNvSpPr/>
          <p:nvPr/>
        </p:nvSpPr>
        <p:spPr>
          <a:xfrm>
            <a:off x="5943600" y="2697480"/>
            <a:ext cx="1645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2B54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$32M · 40%</a:t>
            </a:r>
            <a:endParaRPr lang="en-US" sz="1000" dirty="0"/>
          </a:p>
        </p:txBody>
      </p:sp>
      <p:sp>
        <p:nvSpPr>
          <p:cNvPr id="15" name="Text 12"/>
          <p:cNvSpPr/>
          <p:nvPr/>
        </p:nvSpPr>
        <p:spPr>
          <a:xfrm>
            <a:off x="5943600" y="2953512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6EAF5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Product &amp; ARIA R&amp;D</a:t>
            </a:r>
            <a:endParaRPr lang="en-US" sz="1100" dirty="0"/>
          </a:p>
        </p:txBody>
      </p:sp>
      <p:sp>
        <p:nvSpPr>
          <p:cNvPr id="16" name="Text 13"/>
          <p:cNvSpPr/>
          <p:nvPr/>
        </p:nvSpPr>
        <p:spPr>
          <a:xfrm>
            <a:off x="8778240" y="2697480"/>
            <a:ext cx="292608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AA4C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Arabic models, Digital Twin graph, autonomous agents.</a:t>
            </a:r>
            <a:endParaRPr lang="en-US" sz="900" dirty="0"/>
          </a:p>
        </p:txBody>
      </p:sp>
      <p:sp>
        <p:nvSpPr>
          <p:cNvPr id="17" name="Shape 14"/>
          <p:cNvSpPr/>
          <p:nvPr/>
        </p:nvSpPr>
        <p:spPr>
          <a:xfrm>
            <a:off x="5760720" y="3310128"/>
            <a:ext cx="5989320" cy="603504"/>
          </a:xfrm>
          <a:prstGeom prst="roundRect">
            <a:avLst>
              <a:gd name="adj" fmla="val 9091"/>
            </a:avLst>
          </a:prstGeom>
          <a:solidFill>
            <a:srgbClr val="111933"/>
          </a:solidFill>
          <a:ln w="9525">
            <a:solidFill>
              <a:srgbClr val="1E2A55"/>
            </a:solidFill>
            <a:prstDash val="solid"/>
          </a:ln>
        </p:spPr>
      </p:sp>
      <p:sp>
        <p:nvSpPr>
          <p:cNvPr id="18" name="Shape 15"/>
          <p:cNvSpPr/>
          <p:nvPr/>
        </p:nvSpPr>
        <p:spPr>
          <a:xfrm>
            <a:off x="5760720" y="3310128"/>
            <a:ext cx="54864" cy="603504"/>
          </a:xfrm>
          <a:prstGeom prst="rect">
            <a:avLst/>
          </a:prstGeom>
          <a:solidFill>
            <a:srgbClr val="5BC7C5"/>
          </a:solidFill>
          <a:ln/>
        </p:spPr>
      </p:sp>
      <p:sp>
        <p:nvSpPr>
          <p:cNvPr id="19" name="Text 16"/>
          <p:cNvSpPr/>
          <p:nvPr/>
        </p:nvSpPr>
        <p:spPr>
          <a:xfrm>
            <a:off x="5943600" y="3355848"/>
            <a:ext cx="1645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5BC7C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$24M · 30%</a:t>
            </a:r>
            <a:endParaRPr lang="en-US" sz="1000" dirty="0"/>
          </a:p>
        </p:txBody>
      </p:sp>
      <p:sp>
        <p:nvSpPr>
          <p:cNvPr id="20" name="Text 17"/>
          <p:cNvSpPr/>
          <p:nvPr/>
        </p:nvSpPr>
        <p:spPr>
          <a:xfrm>
            <a:off x="5943600" y="36118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6EAF5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GTM — Enterprise &amp; Government</a:t>
            </a:r>
            <a:endParaRPr lang="en-US" sz="1100" dirty="0"/>
          </a:p>
        </p:txBody>
      </p:sp>
      <p:sp>
        <p:nvSpPr>
          <p:cNvPr id="21" name="Text 18"/>
          <p:cNvSpPr/>
          <p:nvPr/>
        </p:nvSpPr>
        <p:spPr>
          <a:xfrm>
            <a:off x="8778240" y="3355848"/>
            <a:ext cx="292608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AA4C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24-person GTM, sovereign sales motion, EU seed.</a:t>
            </a:r>
            <a:endParaRPr lang="en-US" sz="900" dirty="0"/>
          </a:p>
        </p:txBody>
      </p:sp>
      <p:sp>
        <p:nvSpPr>
          <p:cNvPr id="22" name="Shape 19"/>
          <p:cNvSpPr/>
          <p:nvPr/>
        </p:nvSpPr>
        <p:spPr>
          <a:xfrm>
            <a:off x="5760720" y="3968496"/>
            <a:ext cx="5989320" cy="603504"/>
          </a:xfrm>
          <a:prstGeom prst="roundRect">
            <a:avLst>
              <a:gd name="adj" fmla="val 9091"/>
            </a:avLst>
          </a:prstGeom>
          <a:solidFill>
            <a:srgbClr val="111933"/>
          </a:solidFill>
          <a:ln w="9525">
            <a:solidFill>
              <a:srgbClr val="1E2A55"/>
            </a:solidFill>
            <a:prstDash val="solid"/>
          </a:ln>
        </p:spPr>
      </p:sp>
      <p:sp>
        <p:nvSpPr>
          <p:cNvPr id="23" name="Shape 20"/>
          <p:cNvSpPr/>
          <p:nvPr/>
        </p:nvSpPr>
        <p:spPr>
          <a:xfrm>
            <a:off x="5760720" y="3968496"/>
            <a:ext cx="54864" cy="603504"/>
          </a:xfrm>
          <a:prstGeom prst="rect">
            <a:avLst/>
          </a:prstGeom>
          <a:solidFill>
            <a:srgbClr val="E26D8A"/>
          </a:solidFill>
          <a:ln/>
        </p:spPr>
      </p:sp>
      <p:sp>
        <p:nvSpPr>
          <p:cNvPr id="24" name="Text 21"/>
          <p:cNvSpPr/>
          <p:nvPr/>
        </p:nvSpPr>
        <p:spPr>
          <a:xfrm>
            <a:off x="5943600" y="4014216"/>
            <a:ext cx="1645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26D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$12M · 15%</a:t>
            </a:r>
            <a:endParaRPr lang="en-US" sz="1000" dirty="0"/>
          </a:p>
        </p:txBody>
      </p:sp>
      <p:sp>
        <p:nvSpPr>
          <p:cNvPr id="25" name="Text 22"/>
          <p:cNvSpPr/>
          <p:nvPr/>
        </p:nvSpPr>
        <p:spPr>
          <a:xfrm>
            <a:off x="5943600" y="4270248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6EAF5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Sovereign infrastructure</a:t>
            </a:r>
            <a:endParaRPr lang="en-US" sz="1100" dirty="0"/>
          </a:p>
        </p:txBody>
      </p:sp>
      <p:sp>
        <p:nvSpPr>
          <p:cNvPr id="26" name="Text 23"/>
          <p:cNvSpPr/>
          <p:nvPr/>
        </p:nvSpPr>
        <p:spPr>
          <a:xfrm>
            <a:off x="8778240" y="4014216"/>
            <a:ext cx="292608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AA4C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In-Kingdom + EU sovereign hosting, BCP/DR, ECC certification.</a:t>
            </a:r>
            <a:endParaRPr lang="en-US" sz="900" dirty="0"/>
          </a:p>
        </p:txBody>
      </p:sp>
      <p:sp>
        <p:nvSpPr>
          <p:cNvPr id="27" name="Shape 24"/>
          <p:cNvSpPr/>
          <p:nvPr/>
        </p:nvSpPr>
        <p:spPr>
          <a:xfrm>
            <a:off x="5760720" y="4626864"/>
            <a:ext cx="5989320" cy="603504"/>
          </a:xfrm>
          <a:prstGeom prst="roundRect">
            <a:avLst>
              <a:gd name="adj" fmla="val 9091"/>
            </a:avLst>
          </a:prstGeom>
          <a:solidFill>
            <a:srgbClr val="111933"/>
          </a:solidFill>
          <a:ln w="9525">
            <a:solidFill>
              <a:srgbClr val="1E2A55"/>
            </a:solidFill>
            <a:prstDash val="solid"/>
          </a:ln>
        </p:spPr>
      </p:sp>
      <p:sp>
        <p:nvSpPr>
          <p:cNvPr id="28" name="Shape 25"/>
          <p:cNvSpPr/>
          <p:nvPr/>
        </p:nvSpPr>
        <p:spPr>
          <a:xfrm>
            <a:off x="5760720" y="4626864"/>
            <a:ext cx="54864" cy="603504"/>
          </a:xfrm>
          <a:prstGeom prst="rect">
            <a:avLst/>
          </a:prstGeom>
          <a:solidFill>
            <a:srgbClr val="8FA1D6"/>
          </a:solidFill>
          <a:ln/>
        </p:spPr>
      </p:sp>
      <p:sp>
        <p:nvSpPr>
          <p:cNvPr id="29" name="Text 26"/>
          <p:cNvSpPr/>
          <p:nvPr/>
        </p:nvSpPr>
        <p:spPr>
          <a:xfrm>
            <a:off x="5943600" y="4672584"/>
            <a:ext cx="1645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FA1D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$8M · 10%</a:t>
            </a:r>
            <a:endParaRPr lang="en-US" sz="1000" dirty="0"/>
          </a:p>
        </p:txBody>
      </p:sp>
      <p:sp>
        <p:nvSpPr>
          <p:cNvPr id="30" name="Text 27"/>
          <p:cNvSpPr/>
          <p:nvPr/>
        </p:nvSpPr>
        <p:spPr>
          <a:xfrm>
            <a:off x="5943600" y="4928616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6EAF5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Talent &amp; leadership</a:t>
            </a:r>
            <a:endParaRPr lang="en-US" sz="1100" dirty="0"/>
          </a:p>
        </p:txBody>
      </p:sp>
      <p:sp>
        <p:nvSpPr>
          <p:cNvPr id="31" name="Text 28"/>
          <p:cNvSpPr/>
          <p:nvPr/>
        </p:nvSpPr>
        <p:spPr>
          <a:xfrm>
            <a:off x="8778240" y="4672584"/>
            <a:ext cx="292608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AA4C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Series-A VPs across eng, product, gov, security.</a:t>
            </a:r>
            <a:endParaRPr lang="en-US" sz="900" dirty="0"/>
          </a:p>
        </p:txBody>
      </p:sp>
      <p:sp>
        <p:nvSpPr>
          <p:cNvPr id="32" name="Shape 29"/>
          <p:cNvSpPr/>
          <p:nvPr/>
        </p:nvSpPr>
        <p:spPr>
          <a:xfrm>
            <a:off x="5760720" y="5285232"/>
            <a:ext cx="5989320" cy="603504"/>
          </a:xfrm>
          <a:prstGeom prst="roundRect">
            <a:avLst>
              <a:gd name="adj" fmla="val 9091"/>
            </a:avLst>
          </a:prstGeom>
          <a:solidFill>
            <a:srgbClr val="111933"/>
          </a:solidFill>
          <a:ln w="9525">
            <a:solidFill>
              <a:srgbClr val="1E2A55"/>
            </a:solidFill>
            <a:prstDash val="solid"/>
          </a:ln>
        </p:spPr>
      </p:sp>
      <p:sp>
        <p:nvSpPr>
          <p:cNvPr id="33" name="Shape 30"/>
          <p:cNvSpPr/>
          <p:nvPr/>
        </p:nvSpPr>
        <p:spPr>
          <a:xfrm>
            <a:off x="5760720" y="5285232"/>
            <a:ext cx="54864" cy="603504"/>
          </a:xfrm>
          <a:prstGeom prst="rect">
            <a:avLst/>
          </a:prstGeom>
          <a:solidFill>
            <a:srgbClr val="9AA4C2"/>
          </a:solidFill>
          <a:ln/>
        </p:spPr>
      </p:sp>
      <p:sp>
        <p:nvSpPr>
          <p:cNvPr id="34" name="Text 31"/>
          <p:cNvSpPr/>
          <p:nvPr/>
        </p:nvSpPr>
        <p:spPr>
          <a:xfrm>
            <a:off x="5943600" y="5330952"/>
            <a:ext cx="1645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AA4C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$4M · 5%</a:t>
            </a:r>
            <a:endParaRPr lang="en-US" sz="1000" dirty="0"/>
          </a:p>
        </p:txBody>
      </p:sp>
      <p:sp>
        <p:nvSpPr>
          <p:cNvPr id="35" name="Text 32"/>
          <p:cNvSpPr/>
          <p:nvPr/>
        </p:nvSpPr>
        <p:spPr>
          <a:xfrm>
            <a:off x="5943600" y="5586984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6EAF5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Reserve / opportunistic</a:t>
            </a:r>
            <a:endParaRPr lang="en-US" sz="1100" dirty="0"/>
          </a:p>
        </p:txBody>
      </p:sp>
      <p:sp>
        <p:nvSpPr>
          <p:cNvPr id="36" name="Text 33"/>
          <p:cNvSpPr/>
          <p:nvPr/>
        </p:nvSpPr>
        <p:spPr>
          <a:xfrm>
            <a:off x="8778240" y="5330952"/>
            <a:ext cx="292608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AA4C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Tuck-in acquisitions, model partnerships, optionality.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NEXUS AI OS — Investor Deck V2</dc:title>
  <dc:subject>PptxGenJS Presentation</dc:subject>
  <dc:creator>NEXUS AI OS</dc:creator>
  <cp:lastModifiedBy>NEXUS AI OS</cp:lastModifiedBy>
  <cp:revision>1</cp:revision>
  <dcterms:created xsi:type="dcterms:W3CDTF">2026-06-20T08:33:14Z</dcterms:created>
  <dcterms:modified xsi:type="dcterms:W3CDTF">2026-06-20T08:33:14Z</dcterms:modified>
</cp:coreProperties>
</file>